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Montserrat SemiBold"/>
      <p:regular r:id="rId79"/>
      <p:bold r:id="rId80"/>
      <p:italic r:id="rId81"/>
      <p:boldItalic r:id="rId82"/>
    </p:embeddedFont>
    <p:embeddedFont>
      <p:font typeface="Roboto Mono SemiBold"/>
      <p:regular r:id="rId83"/>
      <p:bold r:id="rId84"/>
      <p:italic r:id="rId85"/>
      <p:boldItalic r:id="rId86"/>
    </p:embeddedFont>
    <p:embeddedFont>
      <p:font typeface="Proxima Nova"/>
      <p:regular r:id="rId87"/>
      <p:bold r:id="rId88"/>
      <p:italic r:id="rId89"/>
      <p:boldItalic r:id="rId90"/>
    </p:embeddedFont>
    <p:embeddedFont>
      <p:font typeface="Roboto"/>
      <p:regular r:id="rId91"/>
      <p:bold r:id="rId92"/>
      <p:italic r:id="rId93"/>
      <p:boldItalic r:id="rId94"/>
    </p:embeddedFont>
    <p:embeddedFont>
      <p:font typeface="Montserrat"/>
      <p:regular r:id="rId95"/>
      <p:bold r:id="rId96"/>
      <p:italic r:id="rId97"/>
      <p:boldItalic r:id="rId98"/>
    </p:embeddedFont>
    <p:embeddedFont>
      <p:font typeface="Montserrat Medium"/>
      <p:regular r:id="rId99"/>
      <p:bold r:id="rId100"/>
      <p:italic r:id="rId101"/>
      <p:boldItalic r:id="rId102"/>
    </p:embeddedFont>
    <p:embeddedFont>
      <p:font typeface="Montserrat Light"/>
      <p:regular r:id="rId103"/>
      <p:bold r:id="rId104"/>
      <p:italic r:id="rId105"/>
      <p:boldItalic r:id="rId106"/>
    </p:embeddedFont>
    <p:embeddedFont>
      <p:font typeface="Roboto Mono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regular.fntdata"/><Relationship Id="rId106" Type="http://schemas.openxmlformats.org/officeDocument/2006/relationships/font" Target="fonts/MontserratLight-boldItalic.fntdata"/><Relationship Id="rId105" Type="http://schemas.openxmlformats.org/officeDocument/2006/relationships/font" Target="fonts/MontserratLight-italic.fntdata"/><Relationship Id="rId104" Type="http://schemas.openxmlformats.org/officeDocument/2006/relationships/font" Target="fonts/MontserratLight-bold.fntdata"/><Relationship Id="rId109" Type="http://schemas.openxmlformats.org/officeDocument/2006/relationships/font" Target="fonts/RobotoMono-italic.fntdata"/><Relationship Id="rId108" Type="http://schemas.openxmlformats.org/officeDocument/2006/relationships/font" Target="fonts/RobotoMon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MontserratLight-regular.fntdata"/><Relationship Id="rId102" Type="http://schemas.openxmlformats.org/officeDocument/2006/relationships/font" Target="fonts/MontserratMedium-boldItalic.fntdata"/><Relationship Id="rId101" Type="http://schemas.openxmlformats.org/officeDocument/2006/relationships/font" Target="fonts/MontserratMedium-italic.fntdata"/><Relationship Id="rId100" Type="http://schemas.openxmlformats.org/officeDocument/2006/relationships/font" Target="fonts/MontserratMedium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Montserrat-regular.fntdata"/><Relationship Id="rId94" Type="http://schemas.openxmlformats.org/officeDocument/2006/relationships/font" Target="fonts/Roboto-boldItalic.fntdata"/><Relationship Id="rId97" Type="http://schemas.openxmlformats.org/officeDocument/2006/relationships/font" Target="fonts/Montserrat-italic.fntdata"/><Relationship Id="rId96" Type="http://schemas.openxmlformats.org/officeDocument/2006/relationships/font" Target="fonts/Montserrat-bold.fntdata"/><Relationship Id="rId11" Type="http://schemas.openxmlformats.org/officeDocument/2006/relationships/slide" Target="slides/slide5.xml"/><Relationship Id="rId99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98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-regular.fntdata"/><Relationship Id="rId90" Type="http://schemas.openxmlformats.org/officeDocument/2006/relationships/font" Target="fonts/ProximaNova-boldItalic.fntdata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9.xml"/><Relationship Id="rId110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RobotoMonoSemiBold-bold.fntdata"/><Relationship Id="rId83" Type="http://schemas.openxmlformats.org/officeDocument/2006/relationships/font" Target="fonts/RobotoMonoSemiBold-regular.fntdata"/><Relationship Id="rId86" Type="http://schemas.openxmlformats.org/officeDocument/2006/relationships/font" Target="fonts/RobotoMonoSemiBold-boldItalic.fntdata"/><Relationship Id="rId85" Type="http://schemas.openxmlformats.org/officeDocument/2006/relationships/font" Target="fonts/RobotoMonoSemiBold-italic.fntdata"/><Relationship Id="rId88" Type="http://schemas.openxmlformats.org/officeDocument/2006/relationships/font" Target="fonts/ProximaNova-bold.fntdata"/><Relationship Id="rId87" Type="http://schemas.openxmlformats.org/officeDocument/2006/relationships/font" Target="fonts/ProximaNova-regular.fntdata"/><Relationship Id="rId89" Type="http://schemas.openxmlformats.org/officeDocument/2006/relationships/font" Target="fonts/ProximaNova-italic.fntdata"/><Relationship Id="rId80" Type="http://schemas.openxmlformats.org/officeDocument/2006/relationships/font" Target="fonts/MontserratSemiBold-bold.fntdata"/><Relationship Id="rId82" Type="http://schemas.openxmlformats.org/officeDocument/2006/relationships/font" Target="fonts/MontserratSemiBold-boldItalic.fntdata"/><Relationship Id="rId81" Type="http://schemas.openxmlformats.org/officeDocument/2006/relationships/font" Target="fonts/MontserratSemiBold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font" Target="fonts/MontserratSemiBold-regular.fntdata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5dfc7ebb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85dfc7eb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5de6747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5de6747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5dfc7ebb6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85dfc7ebb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7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1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2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4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5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9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0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1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3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4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0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5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6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8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9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0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867a153d3f_0_1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2867a153d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867a153d3f_0_6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2867a153d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1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2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3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4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5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6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9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0:notes"/>
          <p:cNvSpPr/>
          <p:nvPr>
            <p:ph idx="2" type="sldImg"/>
          </p:nvPr>
        </p:nvSpPr>
        <p:spPr>
          <a:xfrm>
            <a:off x="38116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0625" y="243974"/>
            <a:ext cx="6890726" cy="42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62425" y="3590050"/>
            <a:ext cx="6124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3200"/>
              <a:buFont typeface="Montserrat"/>
              <a:buNone/>
              <a:defRPr sz="32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7031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82877" y="1627542"/>
            <a:ext cx="2269263" cy="217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498" y="-425783"/>
            <a:ext cx="2269263" cy="217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425" y="444658"/>
            <a:ext cx="2207720" cy="5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zekładka">
  <p:cSld name="TITL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2877" y="3219817"/>
            <a:ext cx="2269263" cy="217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0625" y="243974"/>
            <a:ext cx="6890726" cy="42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ctrTitle"/>
          </p:nvPr>
        </p:nvSpPr>
        <p:spPr>
          <a:xfrm>
            <a:off x="462425" y="3590050"/>
            <a:ext cx="4938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3200"/>
              <a:buFont typeface="Montserrat"/>
              <a:buNone/>
              <a:defRPr sz="32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685800" y="7031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20373" y="-891708"/>
            <a:ext cx="2269263" cy="217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obraz">
  <p:cSld name="TITLE_AND_BODY_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title"/>
          </p:nvPr>
        </p:nvSpPr>
        <p:spPr>
          <a:xfrm>
            <a:off x="180000" y="180000"/>
            <a:ext cx="8229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, treść i obraz">
  <p:cSld name="TITLE_AND_BODY_5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6228">
            <a:off x="5299276" y="-10926"/>
            <a:ext cx="4585674" cy="2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180000" y="900000"/>
            <a:ext cx="42999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  <a:defRPr/>
            </a:lvl1pPr>
            <a:lvl2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2857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d">
  <p:cSld name="TITLE_AND_BODY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6228">
            <a:off x="5299276" y="-10926"/>
            <a:ext cx="4585674" cy="2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180000" y="180000"/>
            <a:ext cx="8229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2" type="title"/>
          </p:nvPr>
        </p:nvSpPr>
        <p:spPr>
          <a:xfrm>
            <a:off x="272900" y="1012075"/>
            <a:ext cx="8636700" cy="379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Courier New"/>
              <a:buNone/>
              <a:defRPr sz="1200">
                <a:solidFill>
                  <a:srgbClr val="4A4A4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type="title"/>
          </p:nvPr>
        </p:nvSpPr>
        <p:spPr>
          <a:xfrm>
            <a:off x="180000" y="180000"/>
            <a:ext cx="8229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180000" y="900000"/>
            <a:ext cx="40542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  <a:defRPr/>
            </a:lvl1pPr>
            <a:lvl2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2857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6228">
            <a:off x="5299276" y="-10926"/>
            <a:ext cx="4585674" cy="2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4828800" y="900000"/>
            <a:ext cx="40542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  <a:defRPr/>
            </a:lvl1pPr>
            <a:lvl2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2857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6228">
            <a:off x="5299276" y="-10926"/>
            <a:ext cx="4585674" cy="2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80000" y="900000"/>
            <a:ext cx="86127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180000" y="180000"/>
            <a:ext cx="8229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80000" y="900000"/>
            <a:ext cx="40542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6228">
            <a:off x="5299276" y="-10926"/>
            <a:ext cx="4585674" cy="2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828800" y="900000"/>
            <a:ext cx="40542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obraz">
  <p:cSld name="TITLE_AND_BODY_4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180000" y="180000"/>
            <a:ext cx="8229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zekładka">
  <p:cSld name="TITLE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2877" y="3219817"/>
            <a:ext cx="2269263" cy="217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0625" y="243974"/>
            <a:ext cx="6890726" cy="42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type="ctrTitle"/>
          </p:nvPr>
        </p:nvSpPr>
        <p:spPr>
          <a:xfrm>
            <a:off x="462425" y="3590050"/>
            <a:ext cx="4938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3200"/>
              <a:buFont typeface="Montserrat"/>
              <a:buNone/>
              <a:defRPr sz="32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41" name="Google Shape;41;p6"/>
          <p:cNvSpPr txBox="1"/>
          <p:nvPr>
            <p:ph idx="1" type="subTitle"/>
          </p:nvPr>
        </p:nvSpPr>
        <p:spPr>
          <a:xfrm>
            <a:off x="685800" y="7031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20373" y="-891708"/>
            <a:ext cx="2269263" cy="217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, treść i obraz">
  <p:cSld name="TITLE_AND_BODY_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6228">
            <a:off x="5299276" y="-10926"/>
            <a:ext cx="4585674" cy="2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180000" y="900000"/>
            <a:ext cx="42999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d">
  <p:cSld name="TITLE_AND_BODY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6228">
            <a:off x="5299276" y="-10926"/>
            <a:ext cx="4585674" cy="2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180000" y="180000"/>
            <a:ext cx="8229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272900" y="1012075"/>
            <a:ext cx="8636700" cy="379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Courier New"/>
              <a:buNone/>
              <a:defRPr sz="1200">
                <a:solidFill>
                  <a:srgbClr val="4A4A4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0625" y="243974"/>
            <a:ext cx="6890726" cy="42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type="ctrTitle"/>
          </p:nvPr>
        </p:nvSpPr>
        <p:spPr>
          <a:xfrm>
            <a:off x="462425" y="3590050"/>
            <a:ext cx="6124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3200"/>
              <a:buFont typeface="Montserrat"/>
              <a:buNone/>
              <a:defRPr sz="32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685800" y="7031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82877" y="1627542"/>
            <a:ext cx="2269263" cy="217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498" y="-425783"/>
            <a:ext cx="2269263" cy="217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425" y="444658"/>
            <a:ext cx="2207720" cy="5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34051" y="-324100"/>
            <a:ext cx="1651975" cy="15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6228">
            <a:off x="5299276" y="-10926"/>
            <a:ext cx="4585674" cy="2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/>
        </p:nvSpPr>
        <p:spPr>
          <a:xfrm>
            <a:off x="914400" y="4876803"/>
            <a:ext cx="822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© Copyright. All rights reserved. Not to be reproduced without prior written consent.</a:t>
            </a:r>
            <a:endParaRPr b="0" i="0" sz="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1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80000" y="900000"/>
            <a:ext cx="86127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  <a:defRPr/>
            </a:lvl1pPr>
            <a:lvl2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2857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9222" y="256692"/>
            <a:ext cx="950400" cy="2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0000" y="180000"/>
            <a:ext cx="8229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80000" y="900000"/>
            <a:ext cx="82296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DC6B"/>
              </a:buClr>
              <a:buSzPts val="2100"/>
              <a:buFont typeface="Montserrat Medium"/>
              <a:buChar char="●"/>
              <a:defRPr b="0" i="0" sz="21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500"/>
              <a:buFont typeface="Montserrat Medium"/>
              <a:buChar char="○"/>
              <a:defRPr b="0" i="0" sz="15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500"/>
              <a:buFont typeface="Montserrat Medium"/>
              <a:buChar char="■"/>
              <a:defRPr b="0" i="0" sz="15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●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○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■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●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○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■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180000" y="180000"/>
            <a:ext cx="8229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180000" y="900000"/>
            <a:ext cx="82296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DC6B"/>
              </a:buClr>
              <a:buSzPts val="2100"/>
              <a:buFont typeface="Montserrat Medium"/>
              <a:buChar char="●"/>
              <a:defRPr b="0" i="0" sz="21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500"/>
              <a:buFont typeface="Montserrat Medium"/>
              <a:buChar char="○"/>
              <a:defRPr b="0" i="0" sz="15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500"/>
              <a:buFont typeface="Montserrat Medium"/>
              <a:buChar char="■"/>
              <a:defRPr b="0" i="0" sz="15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●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○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■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●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○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900"/>
              <a:buFont typeface="Montserrat Medium"/>
              <a:buChar char="■"/>
              <a:defRPr b="0" i="0" sz="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5" Type="http://schemas.openxmlformats.org/officeDocument/2006/relationships/image" Target="../media/image33.png"/><Relationship Id="rId14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image" Target="../media/image44.png"/><Relationship Id="rId5" Type="http://schemas.openxmlformats.org/officeDocument/2006/relationships/image" Target="../media/image61.png"/><Relationship Id="rId6" Type="http://schemas.openxmlformats.org/officeDocument/2006/relationships/image" Target="../media/image19.png"/><Relationship Id="rId18" Type="http://schemas.openxmlformats.org/officeDocument/2006/relationships/image" Target="../media/image42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lab.com/bdtw-mdp-workshop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etdbt.com/reference/seed-configs" TargetMode="External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4.pn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hub.getdbt.com/" TargetMode="External"/><Relationship Id="rId4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hub.getdbt.com/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Relationship Id="rId4" Type="http://schemas.openxmlformats.org/officeDocument/2006/relationships/image" Target="../media/image9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Relationship Id="rId4" Type="http://schemas.openxmlformats.org/officeDocument/2006/relationships/image" Target="../media/image8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0.png"/><Relationship Id="rId4" Type="http://schemas.openxmlformats.org/officeDocument/2006/relationships/image" Target="../media/image9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etindata.com/estimate" TargetMode="External"/><Relationship Id="rId4" Type="http://schemas.openxmlformats.org/officeDocument/2006/relationships/hyperlink" Target="https://getindata.com/blog" TargetMode="External"/><Relationship Id="rId5" Type="http://schemas.openxmlformats.org/officeDocument/2006/relationships/hyperlink" Target="https://open.spotify.com/show/4BZj15LtVmk1e8mcCgh9KH?si=a0768a0a90ad4723" TargetMode="External"/><Relationship Id="rId6" Type="http://schemas.openxmlformats.org/officeDocument/2006/relationships/image" Target="../media/image9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685800" y="7031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type="ctrTitle"/>
          </p:nvPr>
        </p:nvSpPr>
        <p:spPr>
          <a:xfrm>
            <a:off x="434100" y="3045125"/>
            <a:ext cx="61032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rgbClr val="1FDC6B"/>
                </a:solidFill>
              </a:rPr>
              <a:t>Build reliable data pipelines using Modern Data Stack in the cloud</a:t>
            </a:r>
            <a:endParaRPr b="0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293850" y="1144500"/>
            <a:ext cx="1612500" cy="8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975" y="2007900"/>
            <a:ext cx="2570068" cy="27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GetInData Modern Data Platform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framework and its components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5956386" y="3213465"/>
            <a:ext cx="2921400" cy="16434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6869350" y="3505311"/>
            <a:ext cx="1590600" cy="247200"/>
          </a:xfrm>
          <a:prstGeom prst="roundRect">
            <a:avLst>
              <a:gd fmla="val 9434" name="adj"/>
            </a:avLst>
          </a:prstGeom>
          <a:solidFill>
            <a:srgbClr val="1FDC6B"/>
          </a:solidFill>
          <a:ln>
            <a:noFill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data-pipelines-cli</a:t>
            </a:r>
            <a:endParaRPr b="1" i="0" sz="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6869350" y="3922597"/>
            <a:ext cx="1590600" cy="247200"/>
          </a:xfrm>
          <a:prstGeom prst="roundRect">
            <a:avLst>
              <a:gd fmla="val 9434" name="adj"/>
            </a:avLst>
          </a:prstGeom>
          <a:solidFill>
            <a:srgbClr val="1FDC6B"/>
          </a:solidFill>
          <a:ln>
            <a:noFill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dbt-airflow-factory</a:t>
            </a:r>
            <a:endParaRPr b="1" i="0" sz="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6869350" y="4339884"/>
            <a:ext cx="1590600" cy="247200"/>
          </a:xfrm>
          <a:prstGeom prst="roundRect">
            <a:avLst>
              <a:gd fmla="val 9434" name="adj"/>
            </a:avLst>
          </a:prstGeom>
          <a:solidFill>
            <a:srgbClr val="1FDC6B"/>
          </a:solidFill>
          <a:ln>
            <a:noFill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Template Factory</a:t>
            </a:r>
            <a:endParaRPr b="1" i="0" sz="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738017" y="3867038"/>
            <a:ext cx="1323149" cy="35871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/>
          <p:nvPr/>
        </p:nvSpPr>
        <p:spPr>
          <a:xfrm>
            <a:off x="5956375" y="1197388"/>
            <a:ext cx="2921400" cy="19305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Solution </a:t>
            </a:r>
            <a:r>
              <a:rPr b="1" i="0" lang="en" sz="1200" u="none" cap="none" strike="noStrike">
                <a:solidFill>
                  <a:srgbClr val="1FDC6B"/>
                </a:solidFill>
                <a:latin typeface="Montserrat"/>
                <a:ea typeface="Montserrat"/>
                <a:cs typeface="Montserrat"/>
                <a:sym typeface="Montserrat"/>
              </a:rPr>
              <a:t>optimized</a:t>
            </a:r>
            <a:r>
              <a:rPr b="1" i="0" lang="en" sz="12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for:</a:t>
            </a:r>
            <a:endParaRPr b="1" i="0" sz="12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200"/>
              <a:buFont typeface="Montserrat"/>
              <a:buChar char="➔"/>
            </a:pPr>
            <a:r>
              <a:rPr b="0" i="0" lang="en" sz="12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any cloud / on-premise</a:t>
            </a:r>
            <a:endParaRPr b="0" i="0" sz="12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200"/>
              <a:buFont typeface="Montserrat"/>
              <a:buChar char="➔"/>
            </a:pPr>
            <a:r>
              <a:rPr b="0" i="0" lang="en" sz="12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flexibility &amp; extensibility</a:t>
            </a:r>
            <a:endParaRPr b="0" i="0" sz="12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200"/>
              <a:buFont typeface="Montserrat"/>
              <a:buChar char="➔"/>
            </a:pPr>
            <a:r>
              <a:rPr b="0" i="0" lang="en" sz="12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self-service</a:t>
            </a:r>
            <a:endParaRPr b="0" i="0" sz="12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200"/>
              <a:buFont typeface="Montserrat"/>
              <a:buChar char="➔"/>
            </a:pPr>
            <a:r>
              <a:rPr b="0" i="0" lang="en" sz="12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data mesh readiness</a:t>
            </a:r>
            <a:endParaRPr b="0" i="0" sz="12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200"/>
              <a:buFont typeface="Montserrat"/>
              <a:buChar char="➔"/>
            </a:pPr>
            <a:r>
              <a:rPr b="0" i="0" lang="en" sz="12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modularity</a:t>
            </a:r>
            <a:endParaRPr b="0" i="0" sz="12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200"/>
              <a:buFont typeface="Montserrat"/>
              <a:buChar char="➔"/>
            </a:pPr>
            <a:r>
              <a:rPr b="0" i="0" lang="en" sz="12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automation</a:t>
            </a:r>
            <a:endParaRPr b="0" i="0" sz="12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200"/>
              <a:buFont typeface="Montserrat"/>
              <a:buChar char="➔"/>
            </a:pPr>
            <a:r>
              <a:rPr b="0" i="0" lang="en" sz="12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observability &amp; discovery</a:t>
            </a:r>
            <a:endParaRPr b="0" i="0" sz="12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50" y="1557575"/>
            <a:ext cx="5696201" cy="3091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6"/>
          <p:cNvCxnSpPr/>
          <p:nvPr/>
        </p:nvCxnSpPr>
        <p:spPr>
          <a:xfrm>
            <a:off x="4009600" y="3611700"/>
            <a:ext cx="1947000" cy="500100"/>
          </a:xfrm>
          <a:prstGeom prst="curvedConnector3">
            <a:avLst>
              <a:gd fmla="val 27605" name="adj1"/>
            </a:avLst>
          </a:prstGeom>
          <a:noFill/>
          <a:ln cap="flat" cmpd="sng" w="38100">
            <a:solidFill>
              <a:srgbClr val="1FDC6B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GetInData Modern Data Platform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framework and its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942224" y="1158315"/>
            <a:ext cx="963000" cy="12549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5880"/>
              </a:srgbClr>
            </a:outerShdw>
            <a:reflection blurRad="0" dir="5400000" dist="38100" endA="0" endPos="30000" fadeDir="5400012" kx="0" rotWithShape="0" algn="bl" stA="1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6" name="Google Shape;226;p27"/>
          <p:cNvGrpSpPr/>
          <p:nvPr/>
        </p:nvGrpSpPr>
        <p:grpSpPr>
          <a:xfrm>
            <a:off x="3461695" y="1980383"/>
            <a:ext cx="1789500" cy="897300"/>
            <a:chOff x="3461695" y="1980383"/>
            <a:chExt cx="1789500" cy="897300"/>
          </a:xfrm>
        </p:grpSpPr>
        <p:sp>
          <p:nvSpPr>
            <p:cNvPr id="227" name="Google Shape;227;p27"/>
            <p:cNvSpPr/>
            <p:nvPr/>
          </p:nvSpPr>
          <p:spPr>
            <a:xfrm>
              <a:off x="3461695" y="1980383"/>
              <a:ext cx="1789500" cy="897300"/>
            </a:xfrm>
            <a:prstGeom prst="roundRect">
              <a:avLst>
                <a:gd fmla="val 6047" name="adj"/>
              </a:avLst>
            </a:prstGeom>
            <a:noFill/>
            <a:ln cap="flat" cmpd="sng" w="9525">
              <a:solidFill>
                <a:srgbClr val="062C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38100">
                <a:srgbClr val="062C3F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3461695" y="1980383"/>
              <a:ext cx="1789500" cy="240300"/>
            </a:xfrm>
            <a:prstGeom prst="roundRect">
              <a:avLst>
                <a:gd fmla="val 27068" name="adj"/>
              </a:avLst>
            </a:prstGeom>
            <a:solidFill>
              <a:srgbClr val="062C3F"/>
            </a:solidFill>
            <a:ln>
              <a:noFill/>
            </a:ln>
            <a:effectLst>
              <a:outerShdw blurRad="114300" rotWithShape="0" algn="bl" dir="5400000" dist="38100">
                <a:srgbClr val="062C3F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transformation</a:t>
              </a:r>
              <a:endParaRPr b="1" i="0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29" name="Google Shape;22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18463" y="2318808"/>
              <a:ext cx="1275470" cy="4462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27"/>
          <p:cNvSpPr/>
          <p:nvPr/>
        </p:nvSpPr>
        <p:spPr>
          <a:xfrm>
            <a:off x="1172977" y="1444345"/>
            <a:ext cx="501532" cy="479737"/>
          </a:xfrm>
          <a:prstGeom prst="flowChartMagneticDisk">
            <a:avLst/>
          </a:prstGeom>
          <a:solidFill>
            <a:srgbClr val="062C3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1455200" y="1740236"/>
            <a:ext cx="219300" cy="240300"/>
          </a:xfrm>
          <a:prstGeom prst="foldedCorner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1172977" y="2021722"/>
            <a:ext cx="5388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Data Source</a:t>
            </a:r>
            <a:endParaRPr b="1" i="0" sz="5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" name="Google Shape;233;p27"/>
          <p:cNvCxnSpPr>
            <a:stCxn id="230" idx="4"/>
          </p:cNvCxnSpPr>
          <p:nvPr/>
        </p:nvCxnSpPr>
        <p:spPr>
          <a:xfrm flipH="1" rot="10800000">
            <a:off x="1674509" y="1683914"/>
            <a:ext cx="537900" cy="300"/>
          </a:xfrm>
          <a:prstGeom prst="straightConnector1">
            <a:avLst/>
          </a:prstGeom>
          <a:noFill/>
          <a:ln cap="flat" cmpd="sng" w="28575">
            <a:solidFill>
              <a:srgbClr val="062C3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34" name="Google Shape;234;p27"/>
          <p:cNvGrpSpPr/>
          <p:nvPr/>
        </p:nvGrpSpPr>
        <p:grpSpPr>
          <a:xfrm>
            <a:off x="3450500" y="953325"/>
            <a:ext cx="3785410" cy="1019825"/>
            <a:chOff x="3450500" y="953325"/>
            <a:chExt cx="3785410" cy="1019825"/>
          </a:xfrm>
        </p:grpSpPr>
        <p:sp>
          <p:nvSpPr>
            <p:cNvPr id="235" name="Google Shape;235;p27"/>
            <p:cNvSpPr/>
            <p:nvPr/>
          </p:nvSpPr>
          <p:spPr>
            <a:xfrm>
              <a:off x="3450500" y="953325"/>
              <a:ext cx="3785400" cy="804000"/>
            </a:xfrm>
            <a:prstGeom prst="roundRect">
              <a:avLst>
                <a:gd fmla="val 6049" name="adj"/>
              </a:avLst>
            </a:prstGeom>
            <a:noFill/>
            <a:ln cap="flat" cmpd="sng" w="9525">
              <a:solidFill>
                <a:srgbClr val="062C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38100">
                <a:srgbClr val="062C3F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3450510" y="953327"/>
              <a:ext cx="3785400" cy="204900"/>
            </a:xfrm>
            <a:prstGeom prst="roundRect">
              <a:avLst>
                <a:gd fmla="val 27068" name="adj"/>
              </a:avLst>
            </a:prstGeom>
            <a:solidFill>
              <a:srgbClr val="062C3F"/>
            </a:solidFill>
            <a:ln>
              <a:noFill/>
            </a:ln>
            <a:effectLst>
              <a:outerShdw blurRad="114300" rotWithShape="0" algn="bl" dir="5400000" dist="38100">
                <a:srgbClr val="062C3F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DWH (Storage &amp; Compute)</a:t>
              </a:r>
              <a:endParaRPr b="1" i="0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37" name="Google Shape;23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90022" y="1341259"/>
              <a:ext cx="1249920" cy="27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11990" y="1207670"/>
              <a:ext cx="1152010" cy="556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10740" y="1297847"/>
              <a:ext cx="750843" cy="3597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0" name="Google Shape;240;p27"/>
            <p:cNvCxnSpPr/>
            <p:nvPr/>
          </p:nvCxnSpPr>
          <p:spPr>
            <a:xfrm flipH="1">
              <a:off x="4068200" y="1773625"/>
              <a:ext cx="255000" cy="199500"/>
            </a:xfrm>
            <a:prstGeom prst="straightConnector1">
              <a:avLst/>
            </a:prstGeom>
            <a:noFill/>
            <a:ln cap="flat" cmpd="sng" w="28575">
              <a:solidFill>
                <a:srgbClr val="1FDC6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1" name="Google Shape;241;p27"/>
            <p:cNvCxnSpPr/>
            <p:nvPr/>
          </p:nvCxnSpPr>
          <p:spPr>
            <a:xfrm rot="10800000">
              <a:off x="4489425" y="1773650"/>
              <a:ext cx="255000" cy="199500"/>
            </a:xfrm>
            <a:prstGeom prst="straightConnector1">
              <a:avLst/>
            </a:prstGeom>
            <a:noFill/>
            <a:ln cap="flat" cmpd="sng" w="28575">
              <a:solidFill>
                <a:srgbClr val="1FDC6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2" name="Google Shape;242;p27"/>
            <p:cNvCxnSpPr/>
            <p:nvPr/>
          </p:nvCxnSpPr>
          <p:spPr>
            <a:xfrm flipH="1">
              <a:off x="6106350" y="1773625"/>
              <a:ext cx="263400" cy="188400"/>
            </a:xfrm>
            <a:prstGeom prst="straightConnector1">
              <a:avLst/>
            </a:prstGeom>
            <a:noFill/>
            <a:ln cap="flat" cmpd="sng" w="28575">
              <a:solidFill>
                <a:srgbClr val="1FDC6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3" name="Google Shape;243;p27"/>
            <p:cNvCxnSpPr/>
            <p:nvPr/>
          </p:nvCxnSpPr>
          <p:spPr>
            <a:xfrm rot="10800000">
              <a:off x="6511675" y="1764375"/>
              <a:ext cx="240600" cy="197700"/>
            </a:xfrm>
            <a:prstGeom prst="straightConnector1">
              <a:avLst/>
            </a:prstGeom>
            <a:noFill/>
            <a:ln cap="flat" cmpd="sng" w="28575">
              <a:solidFill>
                <a:srgbClr val="1FDC6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44" name="Google Shape;244;p27"/>
          <p:cNvGrpSpPr/>
          <p:nvPr/>
        </p:nvGrpSpPr>
        <p:grpSpPr>
          <a:xfrm>
            <a:off x="5457875" y="1980383"/>
            <a:ext cx="1789500" cy="906284"/>
            <a:chOff x="5457875" y="1980383"/>
            <a:chExt cx="1789500" cy="906284"/>
          </a:xfrm>
        </p:grpSpPr>
        <p:sp>
          <p:nvSpPr>
            <p:cNvPr id="245" name="Google Shape;245;p27"/>
            <p:cNvSpPr/>
            <p:nvPr/>
          </p:nvSpPr>
          <p:spPr>
            <a:xfrm>
              <a:off x="5457875" y="1980383"/>
              <a:ext cx="1789500" cy="897300"/>
            </a:xfrm>
            <a:prstGeom prst="roundRect">
              <a:avLst>
                <a:gd fmla="val 8212" name="adj"/>
              </a:avLst>
            </a:prstGeom>
            <a:noFill/>
            <a:ln cap="flat" cmpd="sng" w="9525">
              <a:solidFill>
                <a:srgbClr val="062C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38100">
                <a:srgbClr val="062C3F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5457875" y="1980383"/>
              <a:ext cx="1789500" cy="240300"/>
            </a:xfrm>
            <a:prstGeom prst="roundRect">
              <a:avLst>
                <a:gd fmla="val 27068" name="adj"/>
              </a:avLst>
            </a:prstGeom>
            <a:solidFill>
              <a:srgbClr val="062C3F"/>
            </a:solidFill>
            <a:ln>
              <a:noFill/>
            </a:ln>
            <a:effectLst>
              <a:outerShdw blurRad="114300" rotWithShape="0" algn="bl" dir="5400000" dist="38100">
                <a:srgbClr val="062C3F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Analytics Engineering Workbench</a:t>
              </a:r>
              <a:endParaRPr b="1" i="0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47" name="Google Shape;247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55992" y="2276702"/>
              <a:ext cx="501399" cy="530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58456" y="2186361"/>
              <a:ext cx="768861" cy="7003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27"/>
          <p:cNvGrpSpPr/>
          <p:nvPr/>
        </p:nvGrpSpPr>
        <p:grpSpPr>
          <a:xfrm>
            <a:off x="2211650" y="3872200"/>
            <a:ext cx="6300900" cy="1076800"/>
            <a:chOff x="2211650" y="3872200"/>
            <a:chExt cx="6300900" cy="1076800"/>
          </a:xfrm>
        </p:grpSpPr>
        <p:sp>
          <p:nvSpPr>
            <p:cNvPr id="250" name="Google Shape;250;p27"/>
            <p:cNvSpPr/>
            <p:nvPr/>
          </p:nvSpPr>
          <p:spPr>
            <a:xfrm>
              <a:off x="2211650" y="3891800"/>
              <a:ext cx="6300900" cy="1057200"/>
            </a:xfrm>
            <a:prstGeom prst="roundRect">
              <a:avLst>
                <a:gd fmla="val 7334" name="adj"/>
              </a:avLst>
            </a:prstGeom>
            <a:noFill/>
            <a:ln cap="flat" cmpd="sng" w="9525">
              <a:solidFill>
                <a:srgbClr val="062C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38100">
                <a:srgbClr val="1FDC6B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2211650" y="3872200"/>
              <a:ext cx="6300900" cy="177000"/>
            </a:xfrm>
            <a:prstGeom prst="roundRect">
              <a:avLst>
                <a:gd fmla="val 15001" name="adj"/>
              </a:avLst>
            </a:prstGeom>
            <a:solidFill>
              <a:srgbClr val="062C3F"/>
            </a:solidFill>
            <a:ln>
              <a:noFill/>
            </a:ln>
            <a:effectLst>
              <a:outerShdw blurRad="114300" rotWithShape="0" algn="bl" dir="5400000" dist="38100">
                <a:srgbClr val="062C3F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Quality, Observability &amp; Metadata Management</a:t>
              </a:r>
              <a:endParaRPr b="1" i="0" sz="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52" name="Google Shape;252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4455" y="4109975"/>
              <a:ext cx="911363" cy="318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64724" y="4320196"/>
              <a:ext cx="1198182" cy="318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84459" y="4564419"/>
              <a:ext cx="1392271" cy="28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29539" y="4245001"/>
              <a:ext cx="488922" cy="44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7"/>
            <p:cNvSpPr txBox="1"/>
            <p:nvPr/>
          </p:nvSpPr>
          <p:spPr>
            <a:xfrm>
              <a:off x="7149650" y="4650725"/>
              <a:ext cx="848700" cy="1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300" lIns="34300" spcFirstLastPara="1" rIns="34300" wrap="square" tIns="343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62C3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Dataplex</a:t>
              </a:r>
              <a:endParaRPr b="1" i="0" sz="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7" name="Google Shape;257;p27"/>
          <p:cNvGrpSpPr/>
          <p:nvPr/>
        </p:nvGrpSpPr>
        <p:grpSpPr>
          <a:xfrm>
            <a:off x="7235900" y="953327"/>
            <a:ext cx="1276611" cy="1924800"/>
            <a:chOff x="7235900" y="953327"/>
            <a:chExt cx="1276611" cy="1924800"/>
          </a:xfrm>
        </p:grpSpPr>
        <p:cxnSp>
          <p:nvCxnSpPr>
            <p:cNvPr id="258" name="Google Shape;258;p27"/>
            <p:cNvCxnSpPr>
              <a:stCxn id="235" idx="3"/>
            </p:cNvCxnSpPr>
            <p:nvPr/>
          </p:nvCxnSpPr>
          <p:spPr>
            <a:xfrm>
              <a:off x="7235900" y="1355325"/>
              <a:ext cx="312000" cy="0"/>
            </a:xfrm>
            <a:prstGeom prst="straightConnector1">
              <a:avLst/>
            </a:prstGeom>
            <a:noFill/>
            <a:ln cap="flat" cmpd="sng" w="28575">
              <a:solidFill>
                <a:srgbClr val="062C3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259" name="Google Shape;259;p27"/>
            <p:cNvGrpSpPr/>
            <p:nvPr/>
          </p:nvGrpSpPr>
          <p:grpSpPr>
            <a:xfrm>
              <a:off x="7549511" y="953327"/>
              <a:ext cx="963000" cy="1924800"/>
              <a:chOff x="7549511" y="953327"/>
              <a:chExt cx="963000" cy="19248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7549511" y="953327"/>
                <a:ext cx="963000" cy="1924800"/>
              </a:xfrm>
              <a:prstGeom prst="roundRect">
                <a:avLst>
                  <a:gd fmla="val 6479" name="adj"/>
                </a:avLst>
              </a:prstGeom>
              <a:noFill/>
              <a:ln cap="flat" cmpd="sng" w="9525">
                <a:solidFill>
                  <a:srgbClr val="1FDC6B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38100">
                  <a:srgbClr val="1FDC6B">
                    <a:alpha val="29409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062C3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7549511" y="953327"/>
                <a:ext cx="963000" cy="204900"/>
              </a:xfrm>
              <a:prstGeom prst="roundRect">
                <a:avLst>
                  <a:gd fmla="val 27068" name="adj"/>
                </a:avLst>
              </a:prstGeom>
              <a:solidFill>
                <a:srgbClr val="1FDC6B"/>
              </a:solidFill>
              <a:ln>
                <a:noFill/>
              </a:ln>
              <a:effectLst>
                <a:outerShdw blurRad="114300" rotWithShape="0" algn="bl" dir="5400000" dist="38100">
                  <a:srgbClr val="1FDC6B">
                    <a:alpha val="29409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BI</a:t>
                </a:r>
                <a:endParaRPr b="1" i="0" sz="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262" name="Google Shape;262;p27"/>
              <p:cNvPicPr preferRelativeResize="0"/>
              <p:nvPr/>
            </p:nvPicPr>
            <p:blipFill rotWithShape="1">
              <a:blip r:embed="rId12">
                <a:alphaModFix/>
              </a:blip>
              <a:srcRect b="34452" l="29203" r="31021" t="0"/>
              <a:stretch/>
            </p:blipFill>
            <p:spPr>
              <a:xfrm>
                <a:off x="7701912" y="1458293"/>
                <a:ext cx="670836" cy="8040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3" name="Google Shape;263;p27"/>
              <p:cNvSpPr txBox="1"/>
              <p:nvPr/>
            </p:nvSpPr>
            <p:spPr>
              <a:xfrm>
                <a:off x="7635850" y="2302750"/>
                <a:ext cx="819900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300" lIns="34300" spcFirstLastPara="1" rIns="34300" wrap="square" tIns="343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062C3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Looker</a:t>
                </a:r>
                <a:endParaRPr b="1" i="0" sz="800" u="none" cap="none" strike="noStrike">
                  <a:solidFill>
                    <a:srgbClr val="062C3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1" i="0" lang="en" sz="800" u="none" cap="none" strike="noStrike">
                    <a:solidFill>
                      <a:srgbClr val="062C3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Looker Studio</a:t>
                </a:r>
                <a:endParaRPr b="1" i="0" sz="800" u="none" cap="none" strike="noStrike">
                  <a:solidFill>
                    <a:srgbClr val="062C3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264" name="Google Shape;264;p27"/>
          <p:cNvGrpSpPr/>
          <p:nvPr/>
        </p:nvGrpSpPr>
        <p:grpSpPr>
          <a:xfrm>
            <a:off x="2196367" y="953327"/>
            <a:ext cx="1254133" cy="1924800"/>
            <a:chOff x="2196367" y="953327"/>
            <a:chExt cx="1254133" cy="1924800"/>
          </a:xfrm>
        </p:grpSpPr>
        <p:sp>
          <p:nvSpPr>
            <p:cNvPr id="265" name="Google Shape;265;p27"/>
            <p:cNvSpPr/>
            <p:nvPr/>
          </p:nvSpPr>
          <p:spPr>
            <a:xfrm>
              <a:off x="2196367" y="953327"/>
              <a:ext cx="963000" cy="1924800"/>
            </a:xfrm>
            <a:prstGeom prst="roundRect">
              <a:avLst>
                <a:gd fmla="val 6074" name="adj"/>
              </a:avLst>
            </a:prstGeom>
            <a:noFill/>
            <a:ln cap="flat" cmpd="sng" w="9525">
              <a:solidFill>
                <a:srgbClr val="1FDC6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38100">
                <a:srgbClr val="1FDC6B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2196367" y="953327"/>
              <a:ext cx="963000" cy="204900"/>
            </a:xfrm>
            <a:prstGeom prst="roundRect">
              <a:avLst>
                <a:gd fmla="val 27068" name="adj"/>
              </a:avLst>
            </a:prstGeom>
            <a:solidFill>
              <a:srgbClr val="1FDC6B"/>
            </a:solidFill>
            <a:ln>
              <a:noFill/>
            </a:ln>
            <a:effectLst>
              <a:outerShdw blurRad="114300" rotWithShape="0" algn="bl" dir="5400000" dist="38100">
                <a:srgbClr val="1FDC6B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Ingestion</a:t>
              </a:r>
              <a:endParaRPr b="1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7" name="Google Shape;267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371150" y="1341259"/>
              <a:ext cx="613303" cy="582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273488" y="2016030"/>
              <a:ext cx="819759" cy="3908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9" name="Google Shape;269;p27"/>
            <p:cNvCxnSpPr>
              <a:endCxn id="235" idx="1"/>
            </p:cNvCxnSpPr>
            <p:nvPr/>
          </p:nvCxnSpPr>
          <p:spPr>
            <a:xfrm flipH="1" rot="10800000">
              <a:off x="3166100" y="1355325"/>
              <a:ext cx="284400" cy="300"/>
            </a:xfrm>
            <a:prstGeom prst="straightConnector1">
              <a:avLst/>
            </a:prstGeom>
            <a:noFill/>
            <a:ln cap="flat" cmpd="sng" w="28575">
              <a:solidFill>
                <a:srgbClr val="062C3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270" name="Google Shape;270;p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259025" y="2432196"/>
              <a:ext cx="963000" cy="3869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p27"/>
          <p:cNvGrpSpPr/>
          <p:nvPr/>
        </p:nvGrpSpPr>
        <p:grpSpPr>
          <a:xfrm>
            <a:off x="2201925" y="2939825"/>
            <a:ext cx="6310625" cy="871600"/>
            <a:chOff x="2201925" y="2939825"/>
            <a:chExt cx="6310625" cy="871600"/>
          </a:xfrm>
        </p:grpSpPr>
        <p:sp>
          <p:nvSpPr>
            <p:cNvPr id="272" name="Google Shape;272;p27"/>
            <p:cNvSpPr/>
            <p:nvPr/>
          </p:nvSpPr>
          <p:spPr>
            <a:xfrm>
              <a:off x="2211650" y="2956125"/>
              <a:ext cx="6300900" cy="855300"/>
            </a:xfrm>
            <a:prstGeom prst="roundRect">
              <a:avLst>
                <a:gd fmla="val 7515" name="adj"/>
              </a:avLst>
            </a:prstGeom>
            <a:noFill/>
            <a:ln cap="flat" cmpd="sng" w="9525">
              <a:solidFill>
                <a:srgbClr val="1FDC6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38100">
                <a:srgbClr val="1FDC6B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3" name="Google Shape;273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781978" y="3261403"/>
              <a:ext cx="1563669" cy="446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936912" y="3282598"/>
              <a:ext cx="1152006" cy="406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7"/>
            <p:cNvSpPr/>
            <p:nvPr/>
          </p:nvSpPr>
          <p:spPr>
            <a:xfrm>
              <a:off x="2201925" y="2939825"/>
              <a:ext cx="6310500" cy="204900"/>
            </a:xfrm>
            <a:prstGeom prst="roundRect">
              <a:avLst>
                <a:gd fmla="val 27068" name="adj"/>
              </a:avLst>
            </a:prstGeom>
            <a:solidFill>
              <a:srgbClr val="1FDC6B"/>
            </a:solidFill>
            <a:ln>
              <a:noFill/>
            </a:ln>
            <a:effectLst>
              <a:outerShdw blurRad="114300" rotWithShape="0" algn="bl" dir="5400000" dist="38100">
                <a:srgbClr val="1FDC6B">
                  <a:alpha val="294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Orchestration &amp; GitOps </a:t>
              </a:r>
              <a:endParaRPr b="1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6" name="Google Shape;276;p2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721553" y="3093572"/>
              <a:ext cx="1135350" cy="5828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Core concepts of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/>
          </a:p>
        </p:txBody>
      </p:sp>
      <p:pic>
        <p:nvPicPr>
          <p:cNvPr id="282" name="Google Shape;2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275" y="1242675"/>
            <a:ext cx="4984027" cy="29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/>
        </p:nvSpPr>
        <p:spPr>
          <a:xfrm>
            <a:off x="5185950" y="1496275"/>
            <a:ext cx="3579900" cy="26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“dbt™ is a transformation workflow that lets teams </a:t>
            </a:r>
            <a:r>
              <a:rPr b="1" i="1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quickly</a:t>
            </a:r>
            <a:r>
              <a:rPr b="0" i="1" lang="en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i="1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collaboratively</a:t>
            </a:r>
            <a:r>
              <a:rPr b="0" i="1" lang="en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deploy </a:t>
            </a:r>
            <a:r>
              <a:rPr b="1" i="1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r>
              <a:rPr b="0" i="1" lang="en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1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r>
              <a:rPr b="0" i="1" lang="en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following </a:t>
            </a:r>
            <a:r>
              <a:rPr b="1" i="1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 best practices</a:t>
            </a:r>
            <a:r>
              <a:rPr b="0" i="1" lang="en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like modularity, portability, CI/CD, and documentation. Now anyone who knows SQL can build production-grade data pipelines.”</a:t>
            </a:r>
            <a:endParaRPr b="0" i="1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getdbt.com</a:t>
            </a:r>
            <a:endParaRPr b="0" i="0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Source: getdbt.com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180000" y="180000"/>
            <a:ext cx="74331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Core concepts of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What problem does dbt solve?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180000" y="1281000"/>
            <a:ext cx="8612700" cy="3516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/>
              <a:t>Provides software engineering-grade way of writing data analysis code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Char char="-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Compiler &amp; runner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-"/>
            </a:pPr>
            <a:r>
              <a:rPr lang="en" sz="1800"/>
              <a:t>Automated testing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-"/>
            </a:pPr>
            <a:r>
              <a:rPr lang="en" sz="1800"/>
              <a:t>documentation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-"/>
            </a:pPr>
            <a:r>
              <a:rPr lang="en" sz="1800"/>
              <a:t>project structuring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-"/>
            </a:pPr>
            <a:r>
              <a:rPr lang="en" sz="1800"/>
              <a:t>resolving dependencies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-"/>
            </a:pPr>
            <a:r>
              <a:rPr lang="en" sz="1800"/>
              <a:t>environments configuration</a:t>
            </a:r>
            <a:endParaRPr sz="1800"/>
          </a:p>
        </p:txBody>
      </p:sp>
      <p:pic>
        <p:nvPicPr>
          <p:cNvPr id="291" name="Google Shape;2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9625" y="180000"/>
            <a:ext cx="3123473" cy="11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/>
          <p:nvPr/>
        </p:nvSpPr>
        <p:spPr>
          <a:xfrm>
            <a:off x="4537950" y="2103525"/>
            <a:ext cx="2922600" cy="14700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1" i="0" lang="en" sz="6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b="1" i="0" sz="6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7460549" y="3917425"/>
            <a:ext cx="1255500" cy="7617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(recently)</a:t>
            </a:r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180000" y="180000"/>
            <a:ext cx="74331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Core concepts of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635375" y="1212950"/>
            <a:ext cx="2183700" cy="9636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635375" y="2518851"/>
            <a:ext cx="2183700" cy="9636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jinja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635375" y="3824753"/>
            <a:ext cx="2183700" cy="9636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4126500" y="1212950"/>
            <a:ext cx="351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from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table_A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where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column_B &gt; 0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3" name="Google Shape;303;p30"/>
          <p:cNvSpPr txBox="1"/>
          <p:nvPr/>
        </p:nvSpPr>
        <p:spPr>
          <a:xfrm>
            <a:off x="3928675" y="2585000"/>
            <a:ext cx="422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{{ function( ‘var1’, ‘var2’, …. ) }}</a:t>
            </a:r>
            <a:endParaRPr b="0" i="0" sz="2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{{ config (‘....’) }}</a:t>
            </a:r>
            <a:endParaRPr b="0" i="0" sz="2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3570750" y="3921800"/>
            <a:ext cx="549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C:\project\</a:t>
            </a:r>
            <a:r>
              <a:rPr b="1" i="0" lang="en" sz="1900" u="none" cap="none" strike="noStrik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dbt run – select my_model.sql</a:t>
            </a:r>
            <a:endParaRPr b="1" i="0" sz="1900" u="none" cap="none" strike="noStrik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C:\project\</a:t>
            </a:r>
            <a:r>
              <a:rPr b="1" i="0" lang="en" sz="1900" u="none" cap="none" strike="noStrik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dbt compile</a:t>
            </a:r>
            <a:endParaRPr b="1" i="0" sz="1900" u="none" cap="none" strike="noStrik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/>
          <p:nvPr/>
        </p:nvSpPr>
        <p:spPr>
          <a:xfrm>
            <a:off x="416325" y="1488100"/>
            <a:ext cx="2728800" cy="32661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 txBox="1"/>
          <p:nvPr>
            <p:ph type="title"/>
          </p:nvPr>
        </p:nvSpPr>
        <p:spPr>
          <a:xfrm>
            <a:off x="180000" y="180000"/>
            <a:ext cx="74331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Core concepts of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960125" y="1895631"/>
            <a:ext cx="1630500" cy="8175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 file</a:t>
            </a:r>
            <a:endParaRPr b="1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961300" y="3521900"/>
            <a:ext cx="1630500" cy="8175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YML file</a:t>
            </a:r>
            <a:endParaRPr b="1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1418950" y="2733488"/>
            <a:ext cx="715200" cy="745500"/>
          </a:xfrm>
          <a:prstGeom prst="mathPlus">
            <a:avLst>
              <a:gd fmla="val 23520" name="adj1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748125" y="895675"/>
            <a:ext cx="206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dbt model</a:t>
            </a:r>
            <a:endParaRPr b="1" i="0" sz="2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" name="Google Shape;315;p31"/>
          <p:cNvCxnSpPr>
            <a:stCxn id="311" idx="3"/>
            <a:endCxn id="316" idx="1"/>
          </p:cNvCxnSpPr>
          <p:nvPr/>
        </p:nvCxnSpPr>
        <p:spPr>
          <a:xfrm flipH="1" rot="10800000">
            <a:off x="2590625" y="2016081"/>
            <a:ext cx="9036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7" name="Google Shape;317;p31"/>
          <p:cNvCxnSpPr>
            <a:stCxn id="312" idx="3"/>
            <a:endCxn id="318" idx="1"/>
          </p:cNvCxnSpPr>
          <p:nvPr/>
        </p:nvCxnSpPr>
        <p:spPr>
          <a:xfrm flipH="1" rot="10800000">
            <a:off x="2591800" y="3894950"/>
            <a:ext cx="902400" cy="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9" name="Google Shape;319;p31"/>
          <p:cNvSpPr txBox="1"/>
          <p:nvPr/>
        </p:nvSpPr>
        <p:spPr>
          <a:xfrm>
            <a:off x="684700" y="1488106"/>
            <a:ext cx="21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 statement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683525" y="4354075"/>
            <a:ext cx="21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metaconfig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4225" y="1119300"/>
            <a:ext cx="2728800" cy="179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4225" y="3039050"/>
            <a:ext cx="2728800" cy="17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7650" y="1119300"/>
            <a:ext cx="2661950" cy="362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180000" y="180000"/>
            <a:ext cx="74331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Core concepts of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Create models, calculate dependencies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429325" y="1176925"/>
            <a:ext cx="3884400" cy="9378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{{ source( “schema”, “table” ) }}</a:t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4828100" y="1176925"/>
            <a:ext cx="3884400" cy="9378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{{ ref( “dbt_model” ) }}</a:t>
            </a:r>
            <a:endParaRPr b="0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429325" y="2277425"/>
            <a:ext cx="388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model_A</a:t>
            </a:r>
            <a:r>
              <a:rPr b="1" i="0" lang="en" sz="1200" u="none" cap="none" strike="noStrik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.sql:</a:t>
            </a:r>
            <a:endParaRPr b="1" i="0" sz="1200" u="none" cap="none" strike="noStrik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from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{{ 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 “my_schema”, </a:t>
            </a:r>
            <a:r>
              <a:rPr b="1" i="0" lang="en" sz="1200" u="sng" cap="none" strike="noStrike">
                <a:solidFill>
                  <a:srgbClr val="1FDC6B"/>
                </a:solidFill>
                <a:latin typeface="Montserrat"/>
                <a:ea typeface="Montserrat"/>
                <a:cs typeface="Montserrat"/>
                <a:sym typeface="Montserrat"/>
              </a:rPr>
              <a:t>“raw_table”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) }}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4828100" y="2277425"/>
            <a:ext cx="220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i="0" lang="en" sz="1200" u="none" cap="none" strike="noStrik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_B.sql:</a:t>
            </a:r>
            <a:endParaRPr b="1" i="0" sz="1200" u="none" cap="none" strike="noStrik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from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{{ 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 “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_A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 ) }}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1271850" y="3655400"/>
            <a:ext cx="1630500" cy="8175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raw_table</a:t>
            </a:r>
            <a:endParaRPr b="1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" name="Google Shape;332;p32"/>
          <p:cNvCxnSpPr/>
          <p:nvPr/>
        </p:nvCxnSpPr>
        <p:spPr>
          <a:xfrm flipH="1">
            <a:off x="2751200" y="3127850"/>
            <a:ext cx="36630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>
            <p:ph type="title"/>
          </p:nvPr>
        </p:nvSpPr>
        <p:spPr>
          <a:xfrm>
            <a:off x="180000" y="180000"/>
            <a:ext cx="74331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Core concepts of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Create models, calculate dependencies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429325" y="1176925"/>
            <a:ext cx="3884400" cy="9378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{{ source( “schema”, “table” ) }}</a:t>
            </a:r>
            <a:br>
              <a:rPr b="0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compiled</a:t>
            </a:r>
            <a:endParaRPr b="1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4828100" y="1176925"/>
            <a:ext cx="3884400" cy="9378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{{ ref( “dbt_model” ) }}</a:t>
            </a:r>
            <a:br>
              <a:rPr b="0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compiled</a:t>
            </a:r>
            <a:endParaRPr b="1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429325" y="2277425"/>
            <a:ext cx="388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or replace </a:t>
            </a:r>
            <a:r>
              <a:rPr b="1" lang="en" sz="12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i="0" lang="en" sz="1200" u="none" cap="none" strike="noStrik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_A</a:t>
            </a: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as (</a:t>
            </a:r>
            <a:endParaRPr b="0" i="0" sz="1200" u="none" cap="none" strike="noStrike">
              <a:solidFill>
                <a:srgbClr val="000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from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“my_schema.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raw_table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4828100" y="2277425"/>
            <a:ext cx="316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or replace table </a:t>
            </a:r>
            <a:r>
              <a:rPr b="1" lang="en" sz="12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i="0" lang="en" sz="1200" u="none" cap="none" strike="noStrik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_B </a:t>
            </a: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 (</a:t>
            </a:r>
            <a:endParaRPr b="0" i="0" sz="1200" u="none" cap="none" strike="noStrike">
              <a:solidFill>
                <a:srgbClr val="000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from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“my_schema.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_A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3756750" y="3655400"/>
            <a:ext cx="1630500" cy="8175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_A</a:t>
            </a:r>
            <a:endParaRPr b="1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6241650" y="3655406"/>
            <a:ext cx="1630500" cy="8175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_B</a:t>
            </a:r>
            <a:endParaRPr b="1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4" name="Google Shape;344;p33"/>
          <p:cNvCxnSpPr>
            <a:stCxn id="342" idx="3"/>
            <a:endCxn id="343" idx="1"/>
          </p:cNvCxnSpPr>
          <p:nvPr/>
        </p:nvCxnSpPr>
        <p:spPr>
          <a:xfrm>
            <a:off x="5387250" y="4064150"/>
            <a:ext cx="8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cxnSp>
      <p:sp>
        <p:nvSpPr>
          <p:cNvPr id="345" name="Google Shape;345;p33"/>
          <p:cNvSpPr/>
          <p:nvPr/>
        </p:nvSpPr>
        <p:spPr>
          <a:xfrm>
            <a:off x="1271850" y="3655400"/>
            <a:ext cx="1630500" cy="8175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raw_table</a:t>
            </a:r>
            <a:endParaRPr b="1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6" name="Google Shape;346;p33"/>
          <p:cNvCxnSpPr>
            <a:stCxn id="345" idx="3"/>
            <a:endCxn id="342" idx="1"/>
          </p:cNvCxnSpPr>
          <p:nvPr/>
        </p:nvCxnSpPr>
        <p:spPr>
          <a:xfrm>
            <a:off x="2902350" y="4064150"/>
            <a:ext cx="8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7" name="Google Shape;347;p33"/>
          <p:cNvCxnSpPr>
            <a:endCxn id="345" idx="0"/>
          </p:cNvCxnSpPr>
          <p:nvPr/>
        </p:nvCxnSpPr>
        <p:spPr>
          <a:xfrm flipH="1">
            <a:off x="2087100" y="3177200"/>
            <a:ext cx="170700" cy="4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348" name="Google Shape;348;p33"/>
          <p:cNvCxnSpPr/>
          <p:nvPr/>
        </p:nvCxnSpPr>
        <p:spPr>
          <a:xfrm>
            <a:off x="7064825" y="2534375"/>
            <a:ext cx="144300" cy="11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349" name="Google Shape;349;p33"/>
          <p:cNvSpPr txBox="1"/>
          <p:nvPr/>
        </p:nvSpPr>
        <p:spPr>
          <a:xfrm>
            <a:off x="4022550" y="4528838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Lineage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50" name="Google Shape;350;p33"/>
          <p:cNvCxnSpPr>
            <a:endCxn id="342" idx="0"/>
          </p:cNvCxnSpPr>
          <p:nvPr/>
        </p:nvCxnSpPr>
        <p:spPr>
          <a:xfrm>
            <a:off x="2848500" y="2482100"/>
            <a:ext cx="1723500" cy="117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180000" y="180000"/>
            <a:ext cx="74331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Core concepts of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Connection to DWH, different environments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429325" y="1176925"/>
            <a:ext cx="2852700" cy="9378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~/.dbt/profiles.yml</a:t>
            </a:r>
            <a:endParaRPr b="1" i="0" sz="1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p3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4531588" y="1176925"/>
            <a:ext cx="3906068" cy="218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/>
          <p:cNvPicPr preferRelativeResize="0"/>
          <p:nvPr/>
        </p:nvPicPr>
        <p:blipFill rotWithShape="1">
          <a:blip r:embed="rId3">
            <a:alphaModFix/>
          </a:blip>
          <a:srcRect b="50001" l="32911" r="42277" t="24855"/>
          <a:stretch/>
        </p:blipFill>
        <p:spPr>
          <a:xfrm>
            <a:off x="5817242" y="1719588"/>
            <a:ext cx="969139" cy="548882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34"/>
          <p:cNvPicPr preferRelativeResize="0"/>
          <p:nvPr/>
        </p:nvPicPr>
        <p:blipFill rotWithShape="1">
          <a:blip r:embed="rId3">
            <a:alphaModFix/>
          </a:blip>
          <a:srcRect b="30628" l="49008" r="26180" t="52934"/>
          <a:stretch/>
        </p:blipFill>
        <p:spPr>
          <a:xfrm>
            <a:off x="6446025" y="2332525"/>
            <a:ext cx="969149" cy="35885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p34"/>
          <p:cNvPicPr preferRelativeResize="0"/>
          <p:nvPr/>
        </p:nvPicPr>
        <p:blipFill rotWithShape="1">
          <a:blip r:embed="rId4">
            <a:alphaModFix/>
          </a:blip>
          <a:srcRect b="0" l="0" r="42580" t="13119"/>
          <a:stretch/>
        </p:blipFill>
        <p:spPr>
          <a:xfrm>
            <a:off x="112725" y="2183000"/>
            <a:ext cx="4603478" cy="2869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4"/>
          <p:cNvCxnSpPr/>
          <p:nvPr/>
        </p:nvCxnSpPr>
        <p:spPr>
          <a:xfrm flipH="1" rot="10800000">
            <a:off x="1277390" y="2493106"/>
            <a:ext cx="1695300" cy="13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34"/>
          <p:cNvCxnSpPr/>
          <p:nvPr/>
        </p:nvCxnSpPr>
        <p:spPr>
          <a:xfrm flipH="1" rot="10800000">
            <a:off x="1443506" y="2705418"/>
            <a:ext cx="1497000" cy="9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p34"/>
          <p:cNvCxnSpPr/>
          <p:nvPr/>
        </p:nvCxnSpPr>
        <p:spPr>
          <a:xfrm flipH="1" rot="10800000">
            <a:off x="1049226" y="2933469"/>
            <a:ext cx="1923600" cy="23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4" name="Google Shape;364;p34"/>
          <p:cNvCxnSpPr/>
          <p:nvPr/>
        </p:nvCxnSpPr>
        <p:spPr>
          <a:xfrm flipH="1" rot="10800000">
            <a:off x="1961883" y="3171204"/>
            <a:ext cx="978000" cy="17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5" name="Google Shape;365;p34"/>
          <p:cNvCxnSpPr/>
          <p:nvPr/>
        </p:nvCxnSpPr>
        <p:spPr>
          <a:xfrm flipH="1" rot="10800000">
            <a:off x="2035240" y="3383563"/>
            <a:ext cx="880200" cy="14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6" name="Google Shape;366;p34"/>
          <p:cNvSpPr txBox="1"/>
          <p:nvPr/>
        </p:nvSpPr>
        <p:spPr>
          <a:xfrm>
            <a:off x="2947900" y="2327945"/>
            <a:ext cx="18441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name</a:t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Environment</a:t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Config (dev, local, prod…)</a:t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DWH type</a:t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Address</a:t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Credentials</a:t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 name</a:t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Default working schema</a:t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Number of threads</a:t>
            </a:r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67" name="Google Shape;367;p34"/>
          <p:cNvCxnSpPr>
            <a:endCxn id="366" idx="1"/>
          </p:cNvCxnSpPr>
          <p:nvPr/>
        </p:nvCxnSpPr>
        <p:spPr>
          <a:xfrm flipH="1" rot="10800000">
            <a:off x="1814200" y="3638795"/>
            <a:ext cx="1133700" cy="19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8" name="Google Shape;368;p34"/>
          <p:cNvCxnSpPr/>
          <p:nvPr/>
        </p:nvCxnSpPr>
        <p:spPr>
          <a:xfrm flipH="1" rot="10800000">
            <a:off x="2287848" y="4134288"/>
            <a:ext cx="665100" cy="10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9" name="Google Shape;369;p34"/>
          <p:cNvCxnSpPr/>
          <p:nvPr/>
        </p:nvCxnSpPr>
        <p:spPr>
          <a:xfrm flipH="1" rot="10800000">
            <a:off x="2190047" y="4336085"/>
            <a:ext cx="807900" cy="83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0" name="Google Shape;370;p34"/>
          <p:cNvCxnSpPr/>
          <p:nvPr/>
        </p:nvCxnSpPr>
        <p:spPr>
          <a:xfrm flipH="1" rot="10800000">
            <a:off x="1671671" y="4552989"/>
            <a:ext cx="1266300" cy="7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1" name="Google Shape;371;p34"/>
          <p:cNvSpPr txBox="1"/>
          <p:nvPr/>
        </p:nvSpPr>
        <p:spPr>
          <a:xfrm>
            <a:off x="4964075" y="3342200"/>
            <a:ext cx="413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Modern Data Platform: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instance is installed and configured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config is stored as a part of DP framework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DWH access is granted through user’s notebook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However! User should be aware what database name or GCP project-id his dbt project will use 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/>
        </p:nvSpPr>
        <p:spPr>
          <a:xfrm>
            <a:off x="994300" y="977275"/>
            <a:ext cx="74385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Hands-on: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Medium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your workspace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Medium"/>
              <a:buChar char="○"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workbench (JupyterLab based) 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Medium"/>
              <a:buChar char="○"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GitLab project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Medium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and initialize dbt data transformation project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Medium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Inspect data in BigQuery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 coffee break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7" name="Google Shape;377;p35"/>
          <p:cNvSpPr txBox="1"/>
          <p:nvPr>
            <p:ph type="title"/>
          </p:nvPr>
        </p:nvSpPr>
        <p:spPr>
          <a:xfrm>
            <a:off x="180000" y="180000"/>
            <a:ext cx="36828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Core concepts of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subTitle"/>
          </p:nvPr>
        </p:nvSpPr>
        <p:spPr>
          <a:xfrm>
            <a:off x="685800" y="7031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type="ctrTitle"/>
          </p:nvPr>
        </p:nvSpPr>
        <p:spPr>
          <a:xfrm>
            <a:off x="434100" y="3045125"/>
            <a:ext cx="21141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rgbClr val="1FDC6B"/>
                </a:solidFill>
              </a:rPr>
              <a:t>Readiness</a:t>
            </a:r>
            <a:endParaRPr sz="2700">
              <a:solidFill>
                <a:srgbClr val="1FDC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00">
                <a:solidFill>
                  <a:srgbClr val="1FDC6B"/>
                </a:solidFill>
              </a:rPr>
              <a:t>check</a:t>
            </a:r>
            <a:endParaRPr b="0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293850" y="1144500"/>
            <a:ext cx="1612500" cy="8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2682750" y="1144500"/>
            <a:ext cx="6168900" cy="34335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3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Checklist:</a:t>
            </a:r>
            <a:endParaRPr b="1" sz="1500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500"/>
              <a:buFont typeface="Montserrat"/>
              <a:buChar char="➔"/>
            </a:pPr>
            <a:r>
              <a:rPr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Chrome or Microsoft Edge</a:t>
            </a:r>
            <a:endParaRPr sz="1500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500"/>
              <a:buFont typeface="Montserrat"/>
              <a:buChar char="➔"/>
            </a:pPr>
            <a:r>
              <a:rPr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Invitation to join GitLab project</a:t>
            </a:r>
            <a:endParaRPr sz="1500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500"/>
              <a:buFont typeface="Montserrat"/>
              <a:buChar char="➔"/>
            </a:pPr>
            <a:r>
              <a:rPr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Please send your google email address to: </a:t>
            </a:r>
            <a:r>
              <a:rPr b="1"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andrzej.swatowski@getindata.com</a:t>
            </a:r>
            <a:endParaRPr b="1" sz="1500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500"/>
              <a:buFont typeface="Montserrat"/>
              <a:buChar char="➔"/>
            </a:pPr>
            <a:r>
              <a:rPr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Visit: </a:t>
            </a:r>
            <a:r>
              <a:rPr b="1"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https://gitlab.com/bdtw-mdp-workshop</a:t>
            </a:r>
            <a:endParaRPr b="1" sz="1500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500"/>
              <a:buFont typeface="Montserrat"/>
              <a:buChar char="➔"/>
            </a:pPr>
            <a:r>
              <a:rPr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Today’s exercises:</a:t>
            </a:r>
            <a:br>
              <a:rPr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https://github.com/getindata/gid-mdp-workshop</a:t>
            </a:r>
            <a:br>
              <a:rPr b="1" lang="en" sz="1500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500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idx="1" type="body"/>
          </p:nvPr>
        </p:nvSpPr>
        <p:spPr>
          <a:xfrm>
            <a:off x="180000" y="900000"/>
            <a:ext cx="86127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Session 2 </a:t>
            </a:r>
            <a:r>
              <a:rPr lang="en" sz="2600"/>
              <a:t>starts at 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11:00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Agenda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1117725" y="1038600"/>
            <a:ext cx="7102200" cy="33729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Session 2 - Simple end-to-end data pipeline</a:t>
            </a:r>
            <a:endParaRPr b="1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600"/>
              <a:buFont typeface="Montserrat"/>
              <a:buChar char="➔"/>
            </a:pPr>
            <a:r>
              <a:rPr b="0" i="0" lang="en" sz="16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Transforming data using SQL with dbt</a:t>
            </a:r>
            <a:endParaRPr b="0" i="0" sz="16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600"/>
              <a:buFont typeface="Montserrat"/>
              <a:buChar char="➔"/>
            </a:pPr>
            <a:r>
              <a:rPr b="0" i="0" lang="en" sz="16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Data testing using dbt </a:t>
            </a:r>
            <a:endParaRPr b="0" i="0" sz="16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600"/>
              <a:buFont typeface="Montserrat"/>
              <a:buChar char="➔"/>
            </a:pPr>
            <a:r>
              <a:rPr b="0" i="0" lang="en" sz="16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Hands-on exercises</a:t>
            </a:r>
            <a:endParaRPr b="0" i="0" sz="16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8"/>
          <p:cNvGrpSpPr/>
          <p:nvPr/>
        </p:nvGrpSpPr>
        <p:grpSpPr>
          <a:xfrm>
            <a:off x="2052165" y="1196250"/>
            <a:ext cx="5039677" cy="3175200"/>
            <a:chOff x="2820225" y="891450"/>
            <a:chExt cx="3175200" cy="3175200"/>
          </a:xfrm>
        </p:grpSpPr>
        <p:sp>
          <p:nvSpPr>
            <p:cNvPr id="394" name="Google Shape;394;p38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FB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 rot="10800000">
              <a:off x="3421794" y="997800"/>
              <a:ext cx="450600" cy="450600"/>
            </a:xfrm>
            <a:prstGeom prst="rtTriangle">
              <a:avLst/>
            </a:prstGeom>
            <a:solidFill>
              <a:srgbClr val="FB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38"/>
          <p:cNvGrpSpPr/>
          <p:nvPr/>
        </p:nvGrpSpPr>
        <p:grpSpPr>
          <a:xfrm>
            <a:off x="3665465" y="3815225"/>
            <a:ext cx="1887736" cy="914700"/>
            <a:chOff x="3798075" y="3373802"/>
            <a:chExt cx="1332300" cy="914700"/>
          </a:xfrm>
        </p:grpSpPr>
        <p:sp>
          <p:nvSpPr>
            <p:cNvPr id="397" name="Google Shape;397;p38"/>
            <p:cNvSpPr/>
            <p:nvPr/>
          </p:nvSpPr>
          <p:spPr>
            <a:xfrm>
              <a:off x="3798075" y="3658802"/>
              <a:ext cx="1332300" cy="6297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docs + SQL</a:t>
              </a:r>
              <a:endParaRPr b="0" i="0" sz="11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deployment pipeline</a:t>
              </a:r>
              <a:endParaRPr b="0" i="0" sz="11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3798075" y="337380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F465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Validation &amp; Deployment</a:t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38"/>
          <p:cNvGrpSpPr/>
          <p:nvPr/>
        </p:nvGrpSpPr>
        <p:grpSpPr>
          <a:xfrm>
            <a:off x="120275" y="1491200"/>
            <a:ext cx="2675950" cy="2957075"/>
            <a:chOff x="120275" y="1491200"/>
            <a:chExt cx="2675950" cy="2957075"/>
          </a:xfrm>
        </p:grpSpPr>
        <p:grpSp>
          <p:nvGrpSpPr>
            <p:cNvPr id="400" name="Google Shape;400;p38"/>
            <p:cNvGrpSpPr/>
            <p:nvPr/>
          </p:nvGrpSpPr>
          <p:grpSpPr>
            <a:xfrm>
              <a:off x="1463925" y="2326502"/>
              <a:ext cx="1332300" cy="914700"/>
              <a:chOff x="2465775" y="2071477"/>
              <a:chExt cx="1332300" cy="914700"/>
            </a:xfrm>
          </p:grpSpPr>
          <p:sp>
            <p:nvSpPr>
              <p:cNvPr id="401" name="Google Shape;401;p38"/>
              <p:cNvSpPr/>
              <p:nvPr/>
            </p:nvSpPr>
            <p:spPr>
              <a:xfrm>
                <a:off x="2465775" y="2356477"/>
                <a:ext cx="1332300" cy="629700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Text Editor / IDE</a:t>
                </a:r>
                <a:endParaRPr b="0" i="0" sz="1700" u="none" cap="none" strike="noStrik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>
                <a:off x="2465775" y="2071477"/>
                <a:ext cx="1332300" cy="285000"/>
              </a:xfrm>
              <a:prstGeom prst="round1Rect">
                <a:avLst>
                  <a:gd fmla="val 50000" name="adj"/>
                </a:avLst>
              </a:prstGeom>
              <a:solidFill>
                <a:srgbClr val="F46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Write SQL</a:t>
                </a:r>
                <a:endParaRPr b="0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3" name="Google Shape;403;p38"/>
            <p:cNvSpPr txBox="1"/>
            <p:nvPr/>
          </p:nvSpPr>
          <p:spPr>
            <a:xfrm>
              <a:off x="120275" y="3293875"/>
              <a:ext cx="2200200" cy="11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Almost everything in dbt is a SELECT statement. As an analytics engineer / data analyst you focus on business logic. Following some internal dbt rules and good practices will cause your SQL to become a dbt model.</a:t>
              </a:r>
              <a:endParaRPr b="0" i="0" sz="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04" name="Google Shape;404;p38"/>
            <p:cNvSpPr txBox="1"/>
            <p:nvPr/>
          </p:nvSpPr>
          <p:spPr>
            <a:xfrm>
              <a:off x="199925" y="1491200"/>
              <a:ext cx="2040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For better transparency and future debugging use Common Table Expressions</a:t>
              </a:r>
              <a:endParaRPr b="0" i="0" sz="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405" name="Google Shape;405;p38"/>
          <p:cNvGrpSpPr/>
          <p:nvPr/>
        </p:nvGrpSpPr>
        <p:grpSpPr>
          <a:xfrm>
            <a:off x="3905850" y="180000"/>
            <a:ext cx="3890700" cy="1624532"/>
            <a:chOff x="3905850" y="180000"/>
            <a:chExt cx="3890700" cy="1624532"/>
          </a:xfrm>
        </p:grpSpPr>
        <p:grpSp>
          <p:nvGrpSpPr>
            <p:cNvPr id="406" name="Google Shape;406;p38"/>
            <p:cNvGrpSpPr/>
            <p:nvPr/>
          </p:nvGrpSpPr>
          <p:grpSpPr>
            <a:xfrm>
              <a:off x="3905850" y="889832"/>
              <a:ext cx="1332300" cy="914700"/>
              <a:chOff x="3798075" y="775532"/>
              <a:chExt cx="1332300" cy="914700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3798075" y="1060532"/>
                <a:ext cx="1332300" cy="629700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dbt run</a:t>
                </a:r>
                <a:endParaRPr b="0" i="0" sz="1100" u="none" cap="none" strike="noStrik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3798075" y="775532"/>
                <a:ext cx="1332300" cy="285000"/>
              </a:xfrm>
              <a:prstGeom prst="round1Rect">
                <a:avLst>
                  <a:gd fmla="val 50000" name="adj"/>
                </a:avLst>
              </a:prstGeom>
              <a:solidFill>
                <a:srgbClr val="F46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Execute SQL</a:t>
                </a:r>
                <a:endParaRPr b="0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9" name="Google Shape;409;p38"/>
            <p:cNvSpPr txBox="1"/>
            <p:nvPr/>
          </p:nvSpPr>
          <p:spPr>
            <a:xfrm>
              <a:off x="5238150" y="180000"/>
              <a:ext cx="25584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SQL = model is executed with </a:t>
              </a:r>
              <a:r>
                <a:rPr b="1" i="0" lang="en" sz="9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dbt run</a:t>
              </a:r>
              <a:r>
                <a:rPr b="0" i="0" lang="en" sz="9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command (CLI). While executing it, dbt will materialize an entity in your data warehouse. You can choose whether you want a view, table, ephemeral object*, incremental table or snapshot.</a:t>
              </a:r>
              <a:endParaRPr b="0" i="0" sz="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410" name="Google Shape;410;p38"/>
          <p:cNvSpPr txBox="1"/>
          <p:nvPr>
            <p:ph type="title"/>
          </p:nvPr>
        </p:nvSpPr>
        <p:spPr>
          <a:xfrm>
            <a:off x="180000" y="180000"/>
            <a:ext cx="4860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grpSp>
        <p:nvGrpSpPr>
          <p:cNvPr id="411" name="Google Shape;411;p38"/>
          <p:cNvGrpSpPr/>
          <p:nvPr/>
        </p:nvGrpSpPr>
        <p:grpSpPr>
          <a:xfrm>
            <a:off x="6305900" y="2326502"/>
            <a:ext cx="2725525" cy="2223873"/>
            <a:chOff x="6305900" y="2326502"/>
            <a:chExt cx="2725525" cy="2223873"/>
          </a:xfrm>
        </p:grpSpPr>
        <p:grpSp>
          <p:nvGrpSpPr>
            <p:cNvPr id="412" name="Google Shape;412;p38"/>
            <p:cNvGrpSpPr/>
            <p:nvPr/>
          </p:nvGrpSpPr>
          <p:grpSpPr>
            <a:xfrm>
              <a:off x="6305900" y="2326502"/>
              <a:ext cx="1332300" cy="914700"/>
              <a:chOff x="5130375" y="2071477"/>
              <a:chExt cx="1332300" cy="914700"/>
            </a:xfrm>
          </p:grpSpPr>
          <p:sp>
            <p:nvSpPr>
              <p:cNvPr id="413" name="Google Shape;413;p38"/>
              <p:cNvSpPr/>
              <p:nvPr/>
            </p:nvSpPr>
            <p:spPr>
              <a:xfrm>
                <a:off x="5130375" y="2356477"/>
                <a:ext cx="1332300" cy="629700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dbt test</a:t>
                </a:r>
                <a:endParaRPr b="0" i="0" sz="1100" u="none" cap="none" strike="noStrik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5130375" y="2071477"/>
                <a:ext cx="1332300" cy="285000"/>
              </a:xfrm>
              <a:prstGeom prst="round1Rect">
                <a:avLst>
                  <a:gd fmla="val 50000" name="adj"/>
                </a:avLst>
              </a:prstGeom>
              <a:solidFill>
                <a:srgbClr val="F46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Automated tests</a:t>
                </a:r>
                <a:endParaRPr b="0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5" name="Google Shape;415;p38"/>
            <p:cNvSpPr txBox="1"/>
            <p:nvPr/>
          </p:nvSpPr>
          <p:spPr>
            <a:xfrm>
              <a:off x="6947625" y="3395975"/>
              <a:ext cx="2083800" cy="11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Test is an assertion about your model and it is also a SELECT statement. Use as much test types as you can think of. This will greatly improve a trust in data you serve to your team &amp; stakeholders.</a:t>
              </a:r>
              <a:endParaRPr b="0" i="0" sz="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416" name="Google Shape;416;p38"/>
          <p:cNvSpPr txBox="1"/>
          <p:nvPr/>
        </p:nvSpPr>
        <p:spPr>
          <a:xfrm>
            <a:off x="3029962" y="2465950"/>
            <a:ext cx="298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CORE = an open source CLI tool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 txBox="1"/>
          <p:nvPr>
            <p:ph type="title"/>
          </p:nvPr>
        </p:nvSpPr>
        <p:spPr>
          <a:xfrm>
            <a:off x="180000" y="180000"/>
            <a:ext cx="65640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Sources: define your input data</a:t>
            </a:r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403975" y="1308300"/>
            <a:ext cx="2115300" cy="3419024"/>
            <a:chOff x="949725" y="1487725"/>
            <a:chExt cx="2115300" cy="3419024"/>
          </a:xfrm>
        </p:grpSpPr>
        <p:sp>
          <p:nvSpPr>
            <p:cNvPr id="423" name="Google Shape;423;p39"/>
            <p:cNvSpPr/>
            <p:nvPr/>
          </p:nvSpPr>
          <p:spPr>
            <a:xfrm>
              <a:off x="949725" y="2012649"/>
              <a:ext cx="2115300" cy="2894100"/>
            </a:xfrm>
            <a:prstGeom prst="bracePair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371296" y="2373745"/>
              <a:ext cx="1263900" cy="724500"/>
            </a:xfrm>
            <a:prstGeom prst="roundRect">
              <a:avLst>
                <a:gd fmla="val 16667" name="adj"/>
              </a:avLst>
            </a:prstGeom>
            <a:solidFill>
              <a:srgbClr val="1FDC6B"/>
            </a:solidFill>
            <a:ln cap="flat" cmpd="sng" w="9525">
              <a:solidFill>
                <a:srgbClr val="1FDC6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1FDC6B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 file</a:t>
              </a:r>
              <a:endParaRPr b="1" i="0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1372206" y="3814717"/>
              <a:ext cx="1263900" cy="724500"/>
            </a:xfrm>
            <a:prstGeom prst="roundRect">
              <a:avLst>
                <a:gd fmla="val 16667" name="adj"/>
              </a:avLst>
            </a:prstGeom>
            <a:solidFill>
              <a:srgbClr val="1FDC6B"/>
            </a:solidFill>
            <a:ln cap="flat" cmpd="sng" w="9525">
              <a:solidFill>
                <a:srgbClr val="1FDC6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1FDC6B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YML file</a:t>
              </a:r>
              <a:endParaRPr b="1" i="0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1685451" y="3126188"/>
              <a:ext cx="644100" cy="660600"/>
            </a:xfrm>
            <a:prstGeom prst="mathPlus">
              <a:avLst>
                <a:gd fmla="val 23520" name="adj1"/>
              </a:avLst>
            </a:prstGeom>
            <a:solidFill>
              <a:srgbClr val="1FDC6B"/>
            </a:solidFill>
            <a:ln cap="flat" cmpd="sng" w="9525">
              <a:solidFill>
                <a:srgbClr val="1FD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9"/>
            <p:cNvSpPr txBox="1"/>
            <p:nvPr/>
          </p:nvSpPr>
          <p:spPr>
            <a:xfrm>
              <a:off x="1206947" y="1487725"/>
              <a:ext cx="160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dbt model</a:t>
              </a:r>
              <a:endParaRPr b="1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8" name="Google Shape;428;p39"/>
            <p:cNvSpPr txBox="1"/>
            <p:nvPr/>
          </p:nvSpPr>
          <p:spPr>
            <a:xfrm>
              <a:off x="1157778" y="2012654"/>
              <a:ext cx="1692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Select statement</a:t>
              </a:r>
              <a:endParaRPr b="0" i="0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29" name="Google Shape;429;p39"/>
            <p:cNvSpPr txBox="1"/>
            <p:nvPr/>
          </p:nvSpPr>
          <p:spPr>
            <a:xfrm>
              <a:off x="1156867" y="4552074"/>
              <a:ext cx="1692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metaconfig</a:t>
              </a:r>
              <a:endParaRPr b="0" i="0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430" name="Google Shape;430;p39"/>
          <p:cNvGrpSpPr/>
          <p:nvPr/>
        </p:nvGrpSpPr>
        <p:grpSpPr>
          <a:xfrm>
            <a:off x="2911325" y="1308300"/>
            <a:ext cx="2115300" cy="3419024"/>
            <a:chOff x="949725" y="1487725"/>
            <a:chExt cx="2115300" cy="3419024"/>
          </a:xfrm>
        </p:grpSpPr>
        <p:sp>
          <p:nvSpPr>
            <p:cNvPr id="431" name="Google Shape;431;p39"/>
            <p:cNvSpPr/>
            <p:nvPr/>
          </p:nvSpPr>
          <p:spPr>
            <a:xfrm>
              <a:off x="949725" y="2012649"/>
              <a:ext cx="2115300" cy="2894100"/>
            </a:xfrm>
            <a:prstGeom prst="bracePair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1376256" y="2838630"/>
              <a:ext cx="1263900" cy="724500"/>
            </a:xfrm>
            <a:prstGeom prst="roundRect">
              <a:avLst>
                <a:gd fmla="val 16667" name="adj"/>
              </a:avLst>
            </a:prstGeom>
            <a:solidFill>
              <a:srgbClr val="1FDC6B"/>
            </a:solidFill>
            <a:ln cap="flat" cmpd="sng" w="9525">
              <a:solidFill>
                <a:srgbClr val="1FDC6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1FDC6B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YML file</a:t>
              </a:r>
              <a:endParaRPr b="1" i="0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3" name="Google Shape;433;p39"/>
            <p:cNvSpPr txBox="1"/>
            <p:nvPr/>
          </p:nvSpPr>
          <p:spPr>
            <a:xfrm>
              <a:off x="1206947" y="1487725"/>
              <a:ext cx="160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dbt source</a:t>
              </a:r>
              <a:endParaRPr b="1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4" name="Google Shape;434;p39"/>
            <p:cNvSpPr txBox="1"/>
            <p:nvPr/>
          </p:nvSpPr>
          <p:spPr>
            <a:xfrm>
              <a:off x="1160917" y="3575986"/>
              <a:ext cx="1692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metaconfig</a:t>
              </a:r>
              <a:endParaRPr b="0" i="0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435" name="Google Shape;435;p39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5135550" y="1305775"/>
            <a:ext cx="39411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dbt </a:t>
            </a: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sources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refer to tables that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already exist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data warehouse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data in the source table changes - it is not a result of a dbt transformation 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sources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are defined in </a:t>
            </a: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yaml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file / files alone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Sources are referenced by using the </a:t>
            </a: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source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function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put </a:t>
            </a: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tests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documentation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on </a:t>
            </a: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sources</a:t>
            </a:r>
            <a:endParaRPr b="0" i="0" sz="13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2380700" y="1292500"/>
            <a:ext cx="71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/>
          <p:nvPr>
            <p:ph type="title"/>
          </p:nvPr>
        </p:nvSpPr>
        <p:spPr>
          <a:xfrm>
            <a:off x="180000" y="180000"/>
            <a:ext cx="67230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Sources: define your input data</a:t>
            </a:r>
            <a:endParaRPr/>
          </a:p>
        </p:txBody>
      </p:sp>
      <p:sp>
        <p:nvSpPr>
          <p:cNvPr id="443" name="Google Shape;443;p40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4" name="Google Shape;4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25" y="1191103"/>
            <a:ext cx="7259175" cy="3211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5" name="Google Shape;44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4575" y="1723450"/>
            <a:ext cx="2460400" cy="2880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46" name="Google Shape;446;p40"/>
          <p:cNvCxnSpPr/>
          <p:nvPr/>
        </p:nvCxnSpPr>
        <p:spPr>
          <a:xfrm rot="10800000">
            <a:off x="3949000" y="2125725"/>
            <a:ext cx="2054400" cy="302700"/>
          </a:xfrm>
          <a:prstGeom prst="straightConnector1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7" name="Google Shape;447;p40"/>
          <p:cNvCxnSpPr/>
          <p:nvPr/>
        </p:nvCxnSpPr>
        <p:spPr>
          <a:xfrm rot="10800000">
            <a:off x="4203900" y="2420475"/>
            <a:ext cx="2030400" cy="1090800"/>
          </a:xfrm>
          <a:prstGeom prst="straightConnector1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48" name="Google Shape;44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375" y="2929750"/>
            <a:ext cx="8115102" cy="1804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Seeds: add custom CSV data to your project</a:t>
            </a:r>
            <a:endParaRPr/>
          </a:p>
        </p:txBody>
      </p:sp>
      <p:sp>
        <p:nvSpPr>
          <p:cNvPr id="454" name="Google Shape;454;p41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5366450" y="1323250"/>
            <a:ext cx="36387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dbt, </a:t>
            </a: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seeds 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small CSV files you can add to your project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Put your CSV file into </a:t>
            </a: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seeds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folder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 command </a:t>
            </a: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seed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ingest the file as a table into the DWH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add meta-config yaml file to your </a:t>
            </a:r>
            <a:r>
              <a:rPr b="0" i="0" lang="en" sz="12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seed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Seeds are referenced by using the </a:t>
            </a:r>
            <a:r>
              <a:rPr b="0" i="0" lang="en" sz="12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ref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function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56" name="Google Shape;45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000" y="1323243"/>
            <a:ext cx="5186451" cy="331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Seeds: add custom CSV data to your project</a:t>
            </a:r>
            <a:endParaRPr/>
          </a:p>
        </p:txBody>
      </p:sp>
      <p:sp>
        <p:nvSpPr>
          <p:cNvPr id="462" name="Google Shape;462;p42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75" y="1323249"/>
            <a:ext cx="7723201" cy="187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0325" y="2499625"/>
            <a:ext cx="5683676" cy="205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" name="Google Shape;465;p42"/>
          <p:cNvSpPr txBox="1"/>
          <p:nvPr/>
        </p:nvSpPr>
        <p:spPr>
          <a:xfrm>
            <a:off x="111475" y="3326825"/>
            <a:ext cx="357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run a seed type: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seed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seed --select seed_file</a:t>
            </a:r>
            <a:endParaRPr b="0" i="0" sz="14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Models: foundation of a dbt data pipeline</a:t>
            </a:r>
            <a:endParaRPr/>
          </a:p>
        </p:txBody>
      </p:sp>
      <p:sp>
        <p:nvSpPr>
          <p:cNvPr id="471" name="Google Shape;471;p43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5366450" y="1323250"/>
            <a:ext cx="36387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is a select statement stored in a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file.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metaconfig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yml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file is </a:t>
            </a: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optional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Executing a model with the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run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command will create a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/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the DWH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Models are referenced within dbt using the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ref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function</a:t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There are different materialization modes to choose from:</a:t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○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table </a:t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○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view</a:t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○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incremental table</a:t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○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ephemeral</a:t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73" name="Google Shape;4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75" y="1444475"/>
            <a:ext cx="5442000" cy="26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3"/>
          <p:cNvSpPr/>
          <p:nvPr/>
        </p:nvSpPr>
        <p:spPr>
          <a:xfrm>
            <a:off x="3184775" y="1845150"/>
            <a:ext cx="1929000" cy="22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98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3184775" y="2206875"/>
            <a:ext cx="1659600" cy="22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98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4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Models: foundation of a dbt data pipeline</a:t>
            </a:r>
            <a:endParaRPr/>
          </a:p>
        </p:txBody>
      </p:sp>
      <p:sp>
        <p:nvSpPr>
          <p:cNvPr id="481" name="Google Shape;481;p44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82" name="Google Shape;4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323252"/>
            <a:ext cx="7546926" cy="199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44"/>
          <p:cNvPicPr preferRelativeResize="0"/>
          <p:nvPr/>
        </p:nvPicPr>
        <p:blipFill rotWithShape="1">
          <a:blip r:embed="rId4">
            <a:alphaModFix/>
          </a:blip>
          <a:srcRect b="17755" l="0" r="0" t="0"/>
          <a:stretch/>
        </p:blipFill>
        <p:spPr>
          <a:xfrm>
            <a:off x="3869575" y="2129525"/>
            <a:ext cx="5099801" cy="2623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4" name="Google Shape;484;p44"/>
          <p:cNvSpPr txBox="1"/>
          <p:nvPr/>
        </p:nvSpPr>
        <p:spPr>
          <a:xfrm>
            <a:off x="180000" y="3356725"/>
            <a:ext cx="357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run a model type: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run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run --select your_model</a:t>
            </a:r>
            <a:endParaRPr b="0" i="0" sz="14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run --select +your_model+</a:t>
            </a:r>
            <a:endParaRPr b="0" i="0" sz="14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Models: foundation of a dbt data pipeline</a:t>
            </a:r>
            <a:endParaRPr/>
          </a:p>
        </p:txBody>
      </p:sp>
      <p:sp>
        <p:nvSpPr>
          <p:cNvPr id="490" name="Google Shape;490;p45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1" name="Google Shape;4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99" y="1263425"/>
            <a:ext cx="6025450" cy="15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7850" y="1263425"/>
            <a:ext cx="2635800" cy="3784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93" name="Google Shape;493;p45"/>
          <p:cNvCxnSpPr/>
          <p:nvPr/>
        </p:nvCxnSpPr>
        <p:spPr>
          <a:xfrm rot="10800000">
            <a:off x="5621850" y="2220575"/>
            <a:ext cx="1158900" cy="777300"/>
          </a:xfrm>
          <a:prstGeom prst="straightConnector1">
            <a:avLst/>
          </a:prstGeom>
          <a:noFill/>
          <a:ln cap="flat" cmpd="sng" w="19050">
            <a:solidFill>
              <a:srgbClr val="FB8C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4" name="Google Shape;494;p45"/>
          <p:cNvSpPr/>
          <p:nvPr/>
        </p:nvSpPr>
        <p:spPr>
          <a:xfrm>
            <a:off x="2055900" y="1936300"/>
            <a:ext cx="4739800" cy="2070850"/>
          </a:xfrm>
          <a:custGeom>
            <a:rect b="b" l="l" r="r" t="t"/>
            <a:pathLst>
              <a:path extrusionOk="0" h="82834" w="189592">
                <a:moveTo>
                  <a:pt x="189592" y="82834"/>
                </a:moveTo>
                <a:cubicBezTo>
                  <a:pt x="181917" y="75109"/>
                  <a:pt x="175139" y="50289"/>
                  <a:pt x="143540" y="36483"/>
                </a:cubicBezTo>
                <a:cubicBezTo>
                  <a:pt x="111941" y="22677"/>
                  <a:pt x="23923" y="6081"/>
                  <a:pt x="0" y="0"/>
                </a:cubicBezTo>
              </a:path>
            </a:pathLst>
          </a:custGeom>
          <a:noFill/>
          <a:ln cap="flat" cmpd="sng" w="19050">
            <a:solidFill>
              <a:srgbClr val="FB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5"/>
          <p:cNvSpPr/>
          <p:nvPr/>
        </p:nvSpPr>
        <p:spPr>
          <a:xfrm>
            <a:off x="2108225" y="2369900"/>
            <a:ext cx="4739800" cy="2387690"/>
          </a:xfrm>
          <a:custGeom>
            <a:rect b="b" l="l" r="r" t="t"/>
            <a:pathLst>
              <a:path extrusionOk="0" h="82834" w="189592">
                <a:moveTo>
                  <a:pt x="189592" y="82834"/>
                </a:moveTo>
                <a:cubicBezTo>
                  <a:pt x="181917" y="75109"/>
                  <a:pt x="175139" y="50289"/>
                  <a:pt x="143540" y="36483"/>
                </a:cubicBezTo>
                <a:cubicBezTo>
                  <a:pt x="111941" y="22677"/>
                  <a:pt x="23923" y="6081"/>
                  <a:pt x="0" y="0"/>
                </a:cubicBezTo>
              </a:path>
            </a:pathLst>
          </a:custGeom>
          <a:noFill/>
          <a:ln cap="flat" cmpd="sng" w="19050">
            <a:solidFill>
              <a:srgbClr val="FB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747725" y="4193475"/>
            <a:ext cx="13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sources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7" name="Google Shape;497;p45"/>
          <p:cNvSpPr/>
          <p:nvPr/>
        </p:nvSpPr>
        <p:spPr>
          <a:xfrm>
            <a:off x="1013075" y="3448225"/>
            <a:ext cx="829800" cy="696000"/>
          </a:xfrm>
          <a:prstGeom prst="upArrow">
            <a:avLst>
              <a:gd fmla="val 47746" name="adj1"/>
              <a:gd fmla="val 348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2840900" y="4220000"/>
            <a:ext cx="3169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model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en" sz="9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{{ source ( ‘schema’, ‘table’ ) }}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9" name="Google Shape;499;p45"/>
          <p:cNvSpPr/>
          <p:nvPr/>
        </p:nvSpPr>
        <p:spPr>
          <a:xfrm>
            <a:off x="4010900" y="3448225"/>
            <a:ext cx="829800" cy="696000"/>
          </a:xfrm>
          <a:prstGeom prst="upArrow">
            <a:avLst>
              <a:gd fmla="val 47746" name="adj1"/>
              <a:gd fmla="val 348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Today’s agenda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700"/>
          </a:p>
        </p:txBody>
      </p:sp>
      <p:sp>
        <p:nvSpPr>
          <p:cNvPr id="132" name="Google Shape;132;p19"/>
          <p:cNvSpPr/>
          <p:nvPr/>
        </p:nvSpPr>
        <p:spPr>
          <a:xfrm>
            <a:off x="114575" y="951200"/>
            <a:ext cx="4289100" cy="22548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Session 1 - Introduction to Modern Data Stack</a:t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What is Modern Data Stack? Intro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Key components of MDS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Core concepts of dbt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Hands-on exercises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4627125" y="951200"/>
            <a:ext cx="4380000" cy="22548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Session 2 - Simple end-do-end data pipeline</a:t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Transforming data using SQL with dbt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Data testing using dbt 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Hands-on exercises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114575" y="3327700"/>
            <a:ext cx="4803000" cy="17025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Session 3 - data pipeline scheduling, deployment, advanced dbt concepts</a:t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Productionalization of dbt models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Data Catalog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Advanced concepts of dbt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Connecting to BI Tool: Looker Studio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Hands-on exercises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105150" y="3327700"/>
            <a:ext cx="3902100" cy="1702500"/>
          </a:xfrm>
          <a:prstGeom prst="roundRect">
            <a:avLst>
              <a:gd fmla="val 9434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Today’s schedule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➔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09:00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-  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10:30 	- Session 1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➔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11:00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-  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	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Session 2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➔"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13: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45	-  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15: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45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- Session 3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➔"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16:00	-  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17:00	- Session 4 (Q&amp;A)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Lunch Break: 1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0 - 13: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45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Models: foundation of a dbt data pipeline</a:t>
            </a:r>
            <a:endParaRPr/>
          </a:p>
        </p:txBody>
      </p:sp>
      <p:sp>
        <p:nvSpPr>
          <p:cNvPr id="505" name="Google Shape;505;p46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6" name="Google Shape;5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25" y="1362225"/>
            <a:ext cx="5754349" cy="281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7" name="Google Shape;50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2175" y="1157925"/>
            <a:ext cx="6314351" cy="372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Models: foundation of a dbt data pipeline</a:t>
            </a:r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5432175" y="12470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>
            <a:off x="303750" y="3964875"/>
            <a:ext cx="13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sources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5" name="Google Shape;515;p47"/>
          <p:cNvSpPr/>
          <p:nvPr/>
        </p:nvSpPr>
        <p:spPr>
          <a:xfrm>
            <a:off x="569100" y="3219625"/>
            <a:ext cx="829800" cy="696000"/>
          </a:xfrm>
          <a:prstGeom prst="upArrow">
            <a:avLst>
              <a:gd fmla="val 47746" name="adj1"/>
              <a:gd fmla="val 348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1843725" y="3991400"/>
            <a:ext cx="316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model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referencing sources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en" sz="9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{{ source ( ‘schema’, ‘table’ ) }}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013725" y="3219625"/>
            <a:ext cx="829800" cy="696000"/>
          </a:xfrm>
          <a:prstGeom prst="upArrow">
            <a:avLst>
              <a:gd fmla="val 47746" name="adj1"/>
              <a:gd fmla="val 348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5193000" y="3991400"/>
            <a:ext cx="3169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models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referencing other dbt entities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en" sz="9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{{ ref( ‘model_name’ ) }}</a:t>
            </a:r>
            <a:endParaRPr b="0" i="0" sz="9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{{ ref( seed_name) }}</a:t>
            </a:r>
            <a:endParaRPr b="0" i="0" sz="9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9" name="Google Shape;519;p47"/>
          <p:cNvSpPr/>
          <p:nvPr/>
        </p:nvSpPr>
        <p:spPr>
          <a:xfrm>
            <a:off x="6363000" y="3219625"/>
            <a:ext cx="829800" cy="696000"/>
          </a:xfrm>
          <a:prstGeom prst="upArrow">
            <a:avLst>
              <a:gd fmla="val 47746" name="adj1"/>
              <a:gd fmla="val 348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47"/>
          <p:cNvPicPr preferRelativeResize="0"/>
          <p:nvPr/>
        </p:nvPicPr>
        <p:blipFill rotWithShape="1">
          <a:blip r:embed="rId3">
            <a:alphaModFix/>
          </a:blip>
          <a:srcRect b="13192" l="0" r="0" t="8967"/>
          <a:stretch/>
        </p:blipFill>
        <p:spPr>
          <a:xfrm>
            <a:off x="135150" y="1366650"/>
            <a:ext cx="8559474" cy="17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/>
        </p:nvSpPr>
        <p:spPr>
          <a:xfrm>
            <a:off x="1226075" y="1472850"/>
            <a:ext cx="6848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Hands-on exercises:</a:t>
            </a:r>
            <a:endParaRPr b="0" i="0" sz="3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Open </a:t>
            </a:r>
            <a:r>
              <a:rPr b="0" i="0" lang="en" sz="18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Session_2a.md</a:t>
            </a: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…create your local data pipeline!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Models: metaconfig YAML files</a:t>
            </a:r>
            <a:endParaRPr/>
          </a:p>
        </p:txBody>
      </p:sp>
      <p:sp>
        <p:nvSpPr>
          <p:cNvPr id="531" name="Google Shape;531;p49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2" name="Google Shape;5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112525"/>
            <a:ext cx="5711101" cy="3748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49"/>
          <p:cNvSpPr txBox="1"/>
          <p:nvPr/>
        </p:nvSpPr>
        <p:spPr>
          <a:xfrm>
            <a:off x="5891100" y="1112525"/>
            <a:ext cx="3114300" cy="3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Metaconfig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YAML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file stores descriptive information about the model.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YAML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file is optional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Allows documenting all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entities (models, seeds &amp; sources) at their source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Allows adding </a:t>
            </a: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tests 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all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entities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Whitespace sensitive!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store all model, source and seed metadata in one big yaml file (however, we recommend splitting them to keep the highest granularity - </a:t>
            </a:r>
            <a:b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ie. 1 SQL file per 1 YAML)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 quality in dbt: tests</a:t>
            </a:r>
            <a:endParaRPr/>
          </a:p>
        </p:txBody>
      </p:sp>
      <p:pic>
        <p:nvPicPr>
          <p:cNvPr id="539" name="Google Shape;5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295912"/>
            <a:ext cx="6743226" cy="229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0" name="Google Shape;540;p50"/>
          <p:cNvSpPr txBox="1"/>
          <p:nvPr/>
        </p:nvSpPr>
        <p:spPr>
          <a:xfrm>
            <a:off x="-48600" y="3600575"/>
            <a:ext cx="674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dbt test is an assertion about your model 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is a SELECT statement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</a:t>
            </a:r>
            <a:r>
              <a:rPr b="1" i="0" lang="en" sz="1400" u="none" cap="none" strike="noStrike">
                <a:solidFill>
                  <a:srgbClr val="CD3131"/>
                </a:solidFill>
                <a:latin typeface="Montserrat"/>
                <a:ea typeface="Montserrat"/>
                <a:cs typeface="Montserrat"/>
                <a:sym typeface="Montserrat"/>
              </a:rPr>
              <a:t>fails</a:t>
            </a:r>
            <a:r>
              <a:rPr b="0" i="0" lang="en" sz="1400" u="none" cap="none" strike="noStrike">
                <a:solidFill>
                  <a:srgbClr val="CD313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whenever at least one record is returned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</a:t>
            </a:r>
            <a:r>
              <a:rPr b="1" i="0" lang="en" sz="1400" u="none" cap="none" strike="noStrike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  <a:t>passes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whenever no data is returned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There are two types of tests: </a:t>
            </a:r>
            <a:r>
              <a:rPr b="1" i="0" lang="en" sz="14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generic</a:t>
            </a: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</a:t>
            </a:r>
            <a:r>
              <a:rPr b="1" i="0" lang="en" sz="14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singular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1" name="Google Shape;541;p50"/>
          <p:cNvSpPr/>
          <p:nvPr/>
        </p:nvSpPr>
        <p:spPr>
          <a:xfrm>
            <a:off x="5965850" y="2938075"/>
            <a:ext cx="2915400" cy="17643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run tests type:</a:t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test</a:t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test --select model</a:t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test --select assertion</a:t>
            </a:r>
            <a:r>
              <a:rPr b="0" i="0" lang="en" sz="13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1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1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 quality in dbt: tests</a:t>
            </a:r>
            <a:endParaRPr/>
          </a:p>
        </p:txBody>
      </p:sp>
      <p:pic>
        <p:nvPicPr>
          <p:cNvPr id="547" name="Google Shape;54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050" y="1149774"/>
            <a:ext cx="7170698" cy="16460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2050" y="2920075"/>
            <a:ext cx="7170709" cy="210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51"/>
          <p:cNvSpPr txBox="1"/>
          <p:nvPr/>
        </p:nvSpPr>
        <p:spPr>
          <a:xfrm>
            <a:off x="426125" y="1622300"/>
            <a:ext cx="1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  <a:t>Success</a:t>
            </a:r>
            <a:endParaRPr b="1" i="0" sz="1800" u="none" cap="none" strike="noStrike">
              <a:solidFill>
                <a:srgbClr val="1880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51"/>
          <p:cNvSpPr txBox="1"/>
          <p:nvPr/>
        </p:nvSpPr>
        <p:spPr>
          <a:xfrm>
            <a:off x="481325" y="3598850"/>
            <a:ext cx="1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CD3131"/>
                </a:solidFill>
                <a:latin typeface="Montserrat"/>
                <a:ea typeface="Montserrat"/>
                <a:cs typeface="Montserrat"/>
                <a:sym typeface="Montserrat"/>
              </a:rPr>
              <a:t>Failure</a:t>
            </a:r>
            <a:endParaRPr b="1" i="0" sz="1800" u="none" cap="none" strike="noStrike">
              <a:solidFill>
                <a:srgbClr val="CD31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2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 quality in dbt: tests</a:t>
            </a:r>
            <a:endParaRPr/>
          </a:p>
        </p:txBody>
      </p:sp>
      <p:sp>
        <p:nvSpPr>
          <p:cNvPr id="556" name="Google Shape;556;p52"/>
          <p:cNvSpPr txBox="1"/>
          <p:nvPr/>
        </p:nvSpPr>
        <p:spPr>
          <a:xfrm>
            <a:off x="5143500" y="1226075"/>
            <a:ext cx="40149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Generic tests can be applied to any column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There are 4 main generic tests: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not_null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unique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accepted_values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relationships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Users can define their own generic test as jinja macros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community has served hundreds of custom generic tests; you can find them in many public packages: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dbt-labs / dbt_utils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calogica / dbt_expectations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many more: </a:t>
            </a:r>
            <a:r>
              <a:rPr b="0" i="0" lang="en" sz="12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https://hub.getdbt.com/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57" name="Google Shape;55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50" y="1341825"/>
            <a:ext cx="5140050" cy="25496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3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 quality in dbt: tests</a:t>
            </a:r>
            <a:endParaRPr/>
          </a:p>
        </p:txBody>
      </p:sp>
      <p:sp>
        <p:nvSpPr>
          <p:cNvPr id="563" name="Google Shape;563;p53"/>
          <p:cNvSpPr txBox="1"/>
          <p:nvPr/>
        </p:nvSpPr>
        <p:spPr>
          <a:xfrm>
            <a:off x="5143500" y="1226075"/>
            <a:ext cx="40149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Generic tests can be applied to any column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There are 4 main generic tests: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not_null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unique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accepted_values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relationships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Users can define their own generic test as jinja macros</a:t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community has served hundreds of custom generic tests; you can find them in many public packages: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dbt-labs / dbt_utils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calogica / dbt_expectations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 Medium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many more: </a:t>
            </a:r>
            <a:r>
              <a:rPr b="0" i="0" lang="en" sz="12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https://hub.getdbt.com/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25" y="1344275"/>
            <a:ext cx="5200899" cy="2304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5" name="Google Shape;56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1500" y="3057700"/>
            <a:ext cx="5873901" cy="183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Documentation and graphical lineage</a:t>
            </a:r>
            <a:endParaRPr/>
          </a:p>
        </p:txBody>
      </p:sp>
      <p:sp>
        <p:nvSpPr>
          <p:cNvPr id="571" name="Google Shape;571;p54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72" name="Google Shape;5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225425"/>
            <a:ext cx="7383424" cy="3610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3" name="Google Shape;573;p54"/>
          <p:cNvPicPr preferRelativeResize="0"/>
          <p:nvPr/>
        </p:nvPicPr>
        <p:blipFill rotWithShape="1">
          <a:blip r:embed="rId4">
            <a:alphaModFix/>
          </a:blip>
          <a:srcRect b="0" l="44236" r="0" t="15675"/>
          <a:stretch/>
        </p:blipFill>
        <p:spPr>
          <a:xfrm>
            <a:off x="6384525" y="1388300"/>
            <a:ext cx="2691350" cy="2671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4" name="Google Shape;57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000" y="2317675"/>
            <a:ext cx="6123470" cy="2212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75" name="Google Shape;575;p54"/>
          <p:cNvCxnSpPr/>
          <p:nvPr/>
        </p:nvCxnSpPr>
        <p:spPr>
          <a:xfrm flipH="1">
            <a:off x="5808775" y="2571750"/>
            <a:ext cx="743100" cy="7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76" name="Google Shape;57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1187" y="1057325"/>
            <a:ext cx="4671350" cy="1773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77" name="Google Shape;577;p54"/>
          <p:cNvCxnSpPr/>
          <p:nvPr/>
        </p:nvCxnSpPr>
        <p:spPr>
          <a:xfrm flipH="1">
            <a:off x="4111750" y="2085800"/>
            <a:ext cx="2355000" cy="4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9900"/>
            <a:ext cx="5236143" cy="249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5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Documentation and graphical lineage</a:t>
            </a:r>
            <a:endParaRPr/>
          </a:p>
        </p:txBody>
      </p:sp>
      <p:sp>
        <p:nvSpPr>
          <p:cNvPr id="584" name="Google Shape;584;p55"/>
          <p:cNvSpPr txBox="1"/>
          <p:nvPr/>
        </p:nvSpPr>
        <p:spPr>
          <a:xfrm>
            <a:off x="5584575" y="1323250"/>
            <a:ext cx="35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5" name="Google Shape;585;p55"/>
          <p:cNvSpPr txBox="1"/>
          <p:nvPr/>
        </p:nvSpPr>
        <p:spPr>
          <a:xfrm>
            <a:off x="5373925" y="1241675"/>
            <a:ext cx="36387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comes with its own documentation generator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Rendered documentation can be viewed via web-browser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project documentation (table / column level descriptions, project description etc.) is stored as a part of the dbt entity metaconfig YAML file.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MDP, you can access your local documentation using the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dp docs-serve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command</a:t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86" name="Google Shape;58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2525" y="3522525"/>
            <a:ext cx="5510100" cy="1504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7" name="Google Shape;587;p55"/>
          <p:cNvSpPr txBox="1"/>
          <p:nvPr/>
        </p:nvSpPr>
        <p:spPr>
          <a:xfrm>
            <a:off x="0" y="3838075"/>
            <a:ext cx="3431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regular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dbt-core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instance accessing the local documentation requires two commands: </a:t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○"/>
            </a:pP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docs generate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○"/>
            </a:pP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docs serve</a:t>
            </a:r>
            <a:endParaRPr b="0" i="0" sz="1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Key takeaways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69725" y="1186075"/>
            <a:ext cx="5601600" cy="31806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After this workshop you should… 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Know what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Modern Data Stack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is about 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Have a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hands-on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experience with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transforming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data in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dbt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Learn how to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orchestrate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your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data pipelines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using best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engineering practices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without IT dependencies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Know how to use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modern data catalogs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explore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the data 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300"/>
              <a:buFont typeface="Montserrat"/>
              <a:buChar char="➔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Be able to prevent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data quality issues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 by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data testing &amp; monitoring</a:t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6"/>
          <p:cNvSpPr/>
          <p:nvPr/>
        </p:nvSpPr>
        <p:spPr>
          <a:xfrm>
            <a:off x="5373900" y="1734425"/>
            <a:ext cx="3072600" cy="25344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6"/>
          <p:cNvSpPr/>
          <p:nvPr/>
        </p:nvSpPr>
        <p:spPr>
          <a:xfrm>
            <a:off x="549301" y="197890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dbt docs generate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56"/>
          <p:cNvSpPr/>
          <p:nvPr/>
        </p:nvSpPr>
        <p:spPr>
          <a:xfrm>
            <a:off x="549301" y="300600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dbt docs serve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56"/>
          <p:cNvSpPr/>
          <p:nvPr/>
        </p:nvSpPr>
        <p:spPr>
          <a:xfrm>
            <a:off x="261650" y="1734425"/>
            <a:ext cx="3072600" cy="25344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6"/>
          <p:cNvSpPr/>
          <p:nvPr/>
        </p:nvSpPr>
        <p:spPr>
          <a:xfrm>
            <a:off x="5682151" y="2529575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dp docs-serve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7" name="Google Shape;597;p56"/>
          <p:cNvCxnSpPr/>
          <p:nvPr/>
        </p:nvCxnSpPr>
        <p:spPr>
          <a:xfrm>
            <a:off x="3686000" y="3001625"/>
            <a:ext cx="13797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8" name="Google Shape;598;p56"/>
          <p:cNvSpPr txBox="1"/>
          <p:nvPr/>
        </p:nvSpPr>
        <p:spPr>
          <a:xfrm>
            <a:off x="3166350" y="2048425"/>
            <a:ext cx="234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Modern Data Platform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DP Framework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9" name="Google Shape;599;p56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Transforming data with dbt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Documentation and graphical lineage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7"/>
          <p:cNvSpPr txBox="1"/>
          <p:nvPr/>
        </p:nvSpPr>
        <p:spPr>
          <a:xfrm>
            <a:off x="1147950" y="1450425"/>
            <a:ext cx="6848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Lunch Break…!</a:t>
            </a:r>
            <a:endParaRPr b="0" i="0" sz="3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b="0" i="0" lang="en" sz="3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en" sz="3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…and hands-on exercises:</a:t>
            </a:r>
            <a:endParaRPr b="0" i="0" sz="3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Open </a:t>
            </a:r>
            <a:r>
              <a:rPr b="0" i="0" lang="en" sz="18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Session_2b.md</a:t>
            </a: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ensure high quality of your models by adding documentation and tests to your local pipeline!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8"/>
          <p:cNvSpPr txBox="1"/>
          <p:nvPr>
            <p:ph idx="1" type="body"/>
          </p:nvPr>
        </p:nvSpPr>
        <p:spPr>
          <a:xfrm>
            <a:off x="180000" y="900000"/>
            <a:ext cx="86127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Session 3 </a:t>
            </a:r>
            <a:r>
              <a:rPr lang="en" sz="2600"/>
              <a:t>starts at 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13:30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9"/>
          <p:cNvSpPr/>
          <p:nvPr/>
        </p:nvSpPr>
        <p:spPr>
          <a:xfrm>
            <a:off x="1117725" y="1038600"/>
            <a:ext cx="7102200" cy="33729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Session 3 - Scheduling, deployment, advanced dbt concepts</a:t>
            </a:r>
            <a:endParaRPr b="1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600"/>
              <a:buFont typeface="Montserrat"/>
              <a:buChar char="➔"/>
            </a:pPr>
            <a:r>
              <a:rPr b="0" i="0" lang="en" sz="16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Productionalization of dbt models</a:t>
            </a:r>
            <a:endParaRPr b="0" i="0" sz="16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600"/>
              <a:buFont typeface="Montserrat"/>
              <a:buChar char="➔"/>
            </a:pPr>
            <a:r>
              <a:rPr b="0" i="0" lang="en" sz="16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Data Catalog</a:t>
            </a:r>
            <a:endParaRPr b="0" i="0" sz="16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600"/>
              <a:buFont typeface="Montserrat"/>
              <a:buChar char="➔"/>
            </a:pPr>
            <a:r>
              <a:rPr b="0" i="0" lang="en" sz="16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Advanced concepts of dbt</a:t>
            </a:r>
            <a:endParaRPr b="0" i="0" sz="16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600"/>
              <a:buFont typeface="Montserrat"/>
              <a:buChar char="➔"/>
            </a:pPr>
            <a:r>
              <a:rPr b="0" i="0" lang="en" sz="16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Connecting to BI Tool: Looker Studio</a:t>
            </a:r>
            <a:endParaRPr b="0" i="0" sz="16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600"/>
              <a:buFont typeface="Montserrat"/>
              <a:buChar char="➔"/>
            </a:pPr>
            <a:r>
              <a:rPr b="0" i="0" lang="en" sz="16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Hands-on exercises</a:t>
            </a:r>
            <a:endParaRPr b="0" i="0" sz="20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0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Transferring from local model development to DEV / PROD</a:t>
            </a:r>
            <a:endParaRPr sz="24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0" name="Google Shape;620;p60"/>
          <p:cNvSpPr/>
          <p:nvPr/>
        </p:nvSpPr>
        <p:spPr>
          <a:xfrm>
            <a:off x="889675" y="1164500"/>
            <a:ext cx="2803500" cy="8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 workspace, VSCode, dbt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0"/>
          <p:cNvSpPr/>
          <p:nvPr/>
        </p:nvSpPr>
        <p:spPr>
          <a:xfrm>
            <a:off x="4947900" y="1016950"/>
            <a:ext cx="3117600" cy="3857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User_personal_schema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stg_schema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Intermediate_schema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marts_schema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reports_schema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0"/>
          <p:cNvSpPr/>
          <p:nvPr/>
        </p:nvSpPr>
        <p:spPr>
          <a:xfrm>
            <a:off x="693450" y="2308650"/>
            <a:ext cx="1446600" cy="565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commit &amp; push to remote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60"/>
          <p:cNvCxnSpPr>
            <a:endCxn id="622" idx="0"/>
          </p:cNvCxnSpPr>
          <p:nvPr/>
        </p:nvCxnSpPr>
        <p:spPr>
          <a:xfrm>
            <a:off x="1412850" y="2063250"/>
            <a:ext cx="3900" cy="2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24" name="Google Shape;6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6925" y="1140700"/>
            <a:ext cx="1844800" cy="92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60"/>
          <p:cNvCxnSpPr>
            <a:stCxn id="620" idx="3"/>
            <a:endCxn id="624" idx="1"/>
          </p:cNvCxnSpPr>
          <p:nvPr/>
        </p:nvCxnSpPr>
        <p:spPr>
          <a:xfrm>
            <a:off x="3693175" y="1601900"/>
            <a:ext cx="185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6" name="Google Shape;626;p60"/>
          <p:cNvSpPr/>
          <p:nvPr/>
        </p:nvSpPr>
        <p:spPr>
          <a:xfrm>
            <a:off x="2435350" y="2308650"/>
            <a:ext cx="1446600" cy="565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Request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0"/>
          <p:cNvSpPr/>
          <p:nvPr/>
        </p:nvSpPr>
        <p:spPr>
          <a:xfrm>
            <a:off x="1185025" y="4113000"/>
            <a:ext cx="2212800" cy="69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Airflow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8" name="Google Shape;628;p60"/>
          <p:cNvCxnSpPr>
            <a:stCxn id="622" idx="3"/>
            <a:endCxn id="626" idx="1"/>
          </p:cNvCxnSpPr>
          <p:nvPr/>
        </p:nvCxnSpPr>
        <p:spPr>
          <a:xfrm>
            <a:off x="2140050" y="2591400"/>
            <a:ext cx="29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9" name="Google Shape;629;p60"/>
          <p:cNvSpPr/>
          <p:nvPr/>
        </p:nvSpPr>
        <p:spPr>
          <a:xfrm>
            <a:off x="1568125" y="3325125"/>
            <a:ext cx="1446600" cy="565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CICD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0" name="Google Shape;630;p60"/>
          <p:cNvCxnSpPr>
            <a:stCxn id="626" idx="2"/>
            <a:endCxn id="629" idx="0"/>
          </p:cNvCxnSpPr>
          <p:nvPr/>
        </p:nvCxnSpPr>
        <p:spPr>
          <a:xfrm rot="5400000">
            <a:off x="2499550" y="2665950"/>
            <a:ext cx="450900" cy="867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631" name="Google Shape;631;p60"/>
          <p:cNvCxnSpPr>
            <a:stCxn id="629" idx="1"/>
          </p:cNvCxnSpPr>
          <p:nvPr/>
        </p:nvCxnSpPr>
        <p:spPr>
          <a:xfrm flipH="1">
            <a:off x="1256125" y="3607875"/>
            <a:ext cx="3120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32" name="Google Shape;6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6925" y="2833150"/>
            <a:ext cx="1844800" cy="92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60"/>
          <p:cNvCxnSpPr>
            <a:stCxn id="629" idx="2"/>
            <a:endCxn id="627" idx="0"/>
          </p:cNvCxnSpPr>
          <p:nvPr/>
        </p:nvCxnSpPr>
        <p:spPr>
          <a:xfrm>
            <a:off x="2291425" y="3890625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4" name="Google Shape;634;p60"/>
          <p:cNvCxnSpPr>
            <a:stCxn id="629" idx="3"/>
          </p:cNvCxnSpPr>
          <p:nvPr/>
        </p:nvCxnSpPr>
        <p:spPr>
          <a:xfrm>
            <a:off x="3014725" y="3607875"/>
            <a:ext cx="244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5" name="Google Shape;635;p60"/>
          <p:cNvSpPr txBox="1"/>
          <p:nvPr/>
        </p:nvSpPr>
        <p:spPr>
          <a:xfrm>
            <a:off x="236425" y="3423225"/>
            <a:ext cx="101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Datahub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6" name="Google Shape;636;p60"/>
          <p:cNvSpPr txBox="1"/>
          <p:nvPr/>
        </p:nvSpPr>
        <p:spPr>
          <a:xfrm>
            <a:off x="3174325" y="3423225"/>
            <a:ext cx="9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Airbyte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37" name="Google Shape;637;p60"/>
          <p:cNvCxnSpPr>
            <a:stCxn id="627" idx="3"/>
            <a:endCxn id="632" idx="1"/>
          </p:cNvCxnSpPr>
          <p:nvPr/>
        </p:nvCxnSpPr>
        <p:spPr>
          <a:xfrm flipH="1" rot="10800000">
            <a:off x="3397825" y="3294450"/>
            <a:ext cx="2149200" cy="1164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8" name="Google Shape;638;p60"/>
          <p:cNvCxnSpPr>
            <a:stCxn id="622" idx="2"/>
            <a:endCxn id="629" idx="0"/>
          </p:cNvCxnSpPr>
          <p:nvPr/>
        </p:nvCxnSpPr>
        <p:spPr>
          <a:xfrm flipH="1" rot="-5400000">
            <a:off x="1628700" y="2662200"/>
            <a:ext cx="450900" cy="8748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1"/>
          <p:cNvSpPr txBox="1"/>
          <p:nvPr>
            <p:ph idx="1" type="body"/>
          </p:nvPr>
        </p:nvSpPr>
        <p:spPr>
          <a:xfrm>
            <a:off x="180000" y="900000"/>
            <a:ext cx="40542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Whenever one runs </a:t>
            </a:r>
            <a:r>
              <a:rPr lang="en" sz="1700">
                <a:solidFill>
                  <a:srgbClr val="188038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dbt run</a:t>
            </a:r>
            <a:r>
              <a:rPr lang="en" sz="1700"/>
              <a:t> or </a:t>
            </a:r>
            <a:r>
              <a:rPr lang="en" sz="1700">
                <a:solidFill>
                  <a:srgbClr val="188038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dbt test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/>
              <a:t>, </a:t>
            </a:r>
            <a:r>
              <a:rPr lang="en" sz="1700">
                <a:solidFill>
                  <a:srgbClr val="188038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dbt compile</a:t>
            </a:r>
            <a:r>
              <a:rPr lang="en" sz="1700"/>
              <a:t> runs first.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rgbClr val="188038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dbt compile</a:t>
            </a:r>
            <a:r>
              <a:rPr lang="en" sz="1700"/>
              <a:t> parses SQL and YAML files, </a:t>
            </a:r>
            <a:r>
              <a:rPr i="1" lang="en" sz="1700"/>
              <a:t>renders</a:t>
            </a:r>
            <a:r>
              <a:rPr lang="en" sz="1700"/>
              <a:t> Jinja templates in those, and generates </a:t>
            </a:r>
            <a:r>
              <a:rPr lang="en" sz="1700">
                <a:solidFill>
                  <a:srgbClr val="188038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manifest.json</a:t>
            </a:r>
            <a:r>
              <a:rPr lang="en" sz="1700"/>
              <a:t> file.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dbt uses </a:t>
            </a:r>
            <a:r>
              <a:rPr lang="en" sz="1700">
                <a:solidFill>
                  <a:srgbClr val="188038"/>
                </a:solidFill>
                <a:highlight>
                  <a:srgbClr val="EFEFEF"/>
                </a:highlight>
                <a:latin typeface="Roboto Mono"/>
                <a:ea typeface="Roboto Mono"/>
                <a:cs typeface="Roboto Mono"/>
                <a:sym typeface="Roboto Mono"/>
              </a:rPr>
              <a:t>manifest.json</a:t>
            </a:r>
            <a:r>
              <a:rPr lang="en" sz="1700"/>
              <a:t> file to decide in what order it should run the models, which one should be materialized as tables and which as views, etc.</a:t>
            </a:r>
            <a:endParaRPr sz="1700"/>
          </a:p>
        </p:txBody>
      </p:sp>
      <p:sp>
        <p:nvSpPr>
          <p:cNvPr id="644" name="Google Shape;644;p61"/>
          <p:cNvSpPr txBox="1"/>
          <p:nvPr>
            <p:ph idx="2" type="body"/>
          </p:nvPr>
        </p:nvSpPr>
        <p:spPr>
          <a:xfrm>
            <a:off x="4820775" y="811350"/>
            <a:ext cx="40542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"metadata"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"dbt_schema_version"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"https://schemas.getdbt.com/dbt/manifest/v5.json"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"dbt_version"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"1.4.0"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"generated_at"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"2023-03-20T08:51:59.212464Z"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"invocation_id"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"9ae5f35d-d9a0-4f71-9136-0bfc52128bea"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"env"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"project_id"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"cf6ef8b0d94b1214ee1c83dc66bb4eb5"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"user_id"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"19c06c51-fdaf-4be6-95fa-6d3724afa750"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"send_anonymous_usage_stats"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"adapter_type"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"bigquery"</a:t>
            </a:r>
            <a:endParaRPr sz="6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"nodes"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"model.example_schema.users_basic_info"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6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"test.example_schema.unique_users_basic_info_id.a92193f514"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6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"test.example_schema.not_null_users_basic_info_id.76846ee519"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6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"sources"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"source.example_schema.raw_ecommerce_eu.users"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6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"macros"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6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"docs"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6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"exposures"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"metrics"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"selectors"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"disabled"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"parent_map"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6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"child_map"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6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600"/>
          </a:p>
        </p:txBody>
      </p:sp>
      <p:sp>
        <p:nvSpPr>
          <p:cNvPr id="645" name="Google Shape;645;p61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dbt compile &amp; the manifest file</a:t>
            </a:r>
            <a:endParaRPr sz="24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2"/>
          <p:cNvSpPr txBox="1"/>
          <p:nvPr>
            <p:ph idx="1" type="body"/>
          </p:nvPr>
        </p:nvSpPr>
        <p:spPr>
          <a:xfrm>
            <a:off x="180000" y="900000"/>
            <a:ext cx="40542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"model.example_schema.users_basic_info"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"raw_sql"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"compiled"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"resource_type"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"model"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"depends_on"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"macros"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"macro.dbt.run_hooks"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"macro.dbt.statement"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"macro.dbt.persist_docs"</a:t>
            </a:r>
            <a:endParaRPr sz="9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"nodes"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"source.example_schema.raw_ecommerce_eu.users"</a:t>
            </a:r>
            <a:endParaRPr sz="9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]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"config"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D313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"materialized"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"table"</a:t>
            </a:r>
            <a:endParaRPr sz="9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900"/>
          </a:p>
        </p:txBody>
      </p:sp>
      <p:sp>
        <p:nvSpPr>
          <p:cNvPr id="651" name="Google Shape;651;p62"/>
          <p:cNvSpPr txBox="1"/>
          <p:nvPr>
            <p:ph idx="2" type="body"/>
          </p:nvPr>
        </p:nvSpPr>
        <p:spPr>
          <a:xfrm>
            <a:off x="4686125" y="900000"/>
            <a:ext cx="41970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"database"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"bdtw-mdp-workshop"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"schema"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"example_schema"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"users_basic_info"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"sources"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[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"raw_ecommerce_eu"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"users"</a:t>
            </a:r>
            <a:endParaRPr sz="9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]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"description"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"This is a table with basic information about app users: first name, last name &amp; email"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"columns"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 </a:t>
            </a:r>
            <a:r>
              <a:rPr lang="en" sz="9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"compiled_sql"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"relation_name"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"`bdtw-mdp-workshop`.`example_schema`.`users_basic_info`"</a:t>
            </a:r>
            <a:endParaRPr sz="9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/>
          </a:p>
        </p:txBody>
      </p:sp>
      <p:sp>
        <p:nvSpPr>
          <p:cNvPr id="652" name="Google Shape;652;p62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dbt compile &amp; the manifest file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manifest.json’s node example</a:t>
            </a:r>
            <a:endParaRPr sz="24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038" y="1120125"/>
            <a:ext cx="7259924" cy="34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Source: getdbt.com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3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Directed Acyclic Graph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aka show me the order of operations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4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Source: getdbt.com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4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Apache Airflow as a workflow scheduler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 b="0" l="0" r="0" t="9297"/>
          <a:stretch/>
        </p:blipFill>
        <p:spPr>
          <a:xfrm>
            <a:off x="819950" y="1333525"/>
            <a:ext cx="7504098" cy="247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000" y="2794600"/>
            <a:ext cx="4573949" cy="200527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5"/>
          <p:cNvSpPr txBox="1"/>
          <p:nvPr/>
        </p:nvSpPr>
        <p:spPr>
          <a:xfrm>
            <a:off x="4830550" y="1476300"/>
            <a:ext cx="41457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62C3F"/>
              </a:buClr>
              <a:buSzPts val="1500"/>
              <a:buFont typeface="Montserrat Medium"/>
              <a:buChar char="●"/>
            </a:pPr>
            <a:r>
              <a:rPr b="0" i="0" lang="en" sz="15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and Airflow integrations are very common</a:t>
            </a:r>
            <a:endParaRPr b="0" i="0" sz="15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500"/>
              <a:buFont typeface="Montserrat Medium"/>
              <a:buChar char="●"/>
            </a:pPr>
            <a:r>
              <a:rPr b="0" i="0" lang="en" sz="15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 jobs on a cron schedule</a:t>
            </a:r>
            <a:endParaRPr b="0" i="0" sz="15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500"/>
              <a:buFont typeface="Montserrat Medium"/>
              <a:buChar char="●"/>
            </a:pPr>
            <a:r>
              <a:rPr b="0" i="0" lang="en" sz="15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view logs</a:t>
            </a:r>
            <a:endParaRPr b="0" i="0" sz="15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500"/>
              <a:buFont typeface="Montserrat Medium"/>
              <a:buChar char="●"/>
            </a:pPr>
            <a:r>
              <a:rPr b="0" i="0" lang="en" sz="15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configure error notifications ( Slack)</a:t>
            </a:r>
            <a:endParaRPr b="0" i="0" sz="15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500"/>
              <a:buFont typeface="Montserrat Medium"/>
              <a:buChar char="●"/>
            </a:pPr>
            <a:r>
              <a:rPr b="0" i="0" lang="en" sz="15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orchestrate your dbt jobs to wait for data sources</a:t>
            </a:r>
            <a:endParaRPr b="0" i="0" sz="15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73" name="Google Shape;67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025" y="1088850"/>
            <a:ext cx="3380050" cy="16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5"/>
          <p:cNvSpPr/>
          <p:nvPr/>
        </p:nvSpPr>
        <p:spPr>
          <a:xfrm>
            <a:off x="1266425" y="2732550"/>
            <a:ext cx="2787600" cy="20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5"/>
          <p:cNvSpPr/>
          <p:nvPr/>
        </p:nvSpPr>
        <p:spPr>
          <a:xfrm rot="-671662">
            <a:off x="2344697" y="2035865"/>
            <a:ext cx="233339" cy="649596"/>
          </a:xfrm>
          <a:prstGeom prst="downArrow">
            <a:avLst>
              <a:gd fmla="val 29734" name="adj1"/>
              <a:gd fmla="val 51532" name="adj2"/>
            </a:avLst>
          </a:prstGeom>
          <a:solidFill>
            <a:srgbClr val="1FDC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5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Apache Airflow as a workflow scheduler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Agenda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1117725" y="1038600"/>
            <a:ext cx="7102200" cy="33729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Session 1 - Introduction to Modern Data Stack</a:t>
            </a:r>
            <a:endParaRPr b="1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700"/>
              <a:buFont typeface="Montserrat"/>
              <a:buChar char="➔"/>
            </a:pPr>
            <a:r>
              <a:rPr b="0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What is Modern Data Stack? Intro</a:t>
            </a:r>
            <a:endParaRPr b="0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700"/>
              <a:buFont typeface="Montserrat"/>
              <a:buChar char="➔"/>
            </a:pPr>
            <a:r>
              <a:rPr b="0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Key components of MDS</a:t>
            </a:r>
            <a:endParaRPr b="0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700"/>
              <a:buFont typeface="Montserrat"/>
              <a:buChar char="➔"/>
            </a:pPr>
            <a:r>
              <a:rPr b="0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Core concepts of dbt</a:t>
            </a:r>
            <a:endParaRPr b="0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DC6B"/>
              </a:buClr>
              <a:buSzPts val="1700"/>
              <a:buFont typeface="Montserrat"/>
              <a:buChar char="➔"/>
            </a:pPr>
            <a:r>
              <a:rPr b="0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Hands-on exercises: creating your own workspace</a:t>
            </a:r>
            <a:endParaRPr b="0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250" y="1812075"/>
            <a:ext cx="4138699" cy="214288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6"/>
          <p:cNvSpPr txBox="1"/>
          <p:nvPr/>
        </p:nvSpPr>
        <p:spPr>
          <a:xfrm>
            <a:off x="4379400" y="1068325"/>
            <a:ext cx="4492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 Medium"/>
              <a:buChar char="●"/>
            </a:pPr>
            <a:r>
              <a:rPr b="0" i="0" lang="en" sz="14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Roboto Mono"/>
                <a:ea typeface="Roboto Mono"/>
                <a:cs typeface="Roboto Mono"/>
                <a:sym typeface="Roboto Mono"/>
              </a:rPr>
              <a:t>dbt-airflow-factory</a:t>
            </a:r>
            <a:r>
              <a:rPr b="0" i="0" lang="en" sz="14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is a library for parsing dbt manifest files and building Airflow DAG</a:t>
            </a:r>
            <a:endParaRPr b="0" i="0" sz="1400" u="none" cap="none" strike="noStrike">
              <a:solidFill>
                <a:srgbClr val="404040"/>
              </a:solidFill>
              <a:highlight>
                <a:srgbClr val="FCFCFC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 Medium"/>
              <a:buChar char="●"/>
            </a:pPr>
            <a:r>
              <a:rPr b="0" i="0" lang="en" sz="14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library is expected to be used inside an Airflow environment with a Kubernetes image referencing dbt</a:t>
            </a:r>
            <a:endParaRPr b="0" i="0" sz="1400" u="none" cap="none" strike="noStrike">
              <a:solidFill>
                <a:srgbClr val="404040"/>
              </a:solidFill>
              <a:highlight>
                <a:srgbClr val="FCFCFC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 Medium"/>
              <a:buChar char="●"/>
            </a:pPr>
            <a:r>
              <a:rPr b="0" i="0" lang="en" sz="14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Although the tools was created by GetInData and are used in their project it is open-sourced and everyone is welcome to use and contribute to make it better and even more useful</a:t>
            </a:r>
            <a:endParaRPr b="0" i="0" sz="1400" u="none" cap="none" strike="noStrike">
              <a:solidFill>
                <a:srgbClr val="404040"/>
              </a:solidFill>
              <a:highlight>
                <a:srgbClr val="FCFCFC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3" name="Google Shape;683;p66"/>
          <p:cNvSpPr/>
          <p:nvPr/>
        </p:nvSpPr>
        <p:spPr>
          <a:xfrm>
            <a:off x="1386700" y="2635863"/>
            <a:ext cx="2596500" cy="49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Apache Airflow as a workflow scheduler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85" name="Google Shape;685;p66"/>
          <p:cNvSpPr/>
          <p:nvPr/>
        </p:nvSpPr>
        <p:spPr>
          <a:xfrm>
            <a:off x="1661725" y="2760319"/>
            <a:ext cx="2102400" cy="266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CFCF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dbt-airflow-factory</a:t>
            </a:r>
            <a:endParaRPr b="0" i="0" sz="800" u="none" cap="none" strike="noStrike">
              <a:solidFill>
                <a:srgbClr val="FCFCF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50" y="900012"/>
            <a:ext cx="3487049" cy="39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7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Apache Airflow as a workflow scheduler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92" name="Google Shape;69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4300" y="2127712"/>
            <a:ext cx="4512825" cy="88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8"/>
          <p:cNvSpPr/>
          <p:nvPr/>
        </p:nvSpPr>
        <p:spPr>
          <a:xfrm>
            <a:off x="2075325" y="997500"/>
            <a:ext cx="4700100" cy="3672600"/>
          </a:xfrm>
          <a:prstGeom prst="roundRect">
            <a:avLst>
              <a:gd fmla="val 4479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p68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CI/CD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Analytics Engineer’s perspective</a:t>
            </a:r>
            <a:endParaRPr/>
          </a:p>
        </p:txBody>
      </p:sp>
      <p:sp>
        <p:nvSpPr>
          <p:cNvPr id="699" name="Google Shape;699;p68"/>
          <p:cNvSpPr/>
          <p:nvPr/>
        </p:nvSpPr>
        <p:spPr>
          <a:xfrm>
            <a:off x="183638" y="1480425"/>
            <a:ext cx="1473000" cy="9510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git commit</a:t>
            </a:r>
            <a:endParaRPr b="0" i="0" sz="1400" u="none" cap="none" strike="noStrike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git push</a:t>
            </a:r>
            <a:endParaRPr b="0" i="0" sz="1400" u="none" cap="none" strike="noStrike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cxnSp>
        <p:nvCxnSpPr>
          <p:cNvPr id="700" name="Google Shape;700;p68"/>
          <p:cNvCxnSpPr/>
          <p:nvPr/>
        </p:nvCxnSpPr>
        <p:spPr>
          <a:xfrm>
            <a:off x="1712950" y="195592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1" name="Google Shape;701;p68"/>
          <p:cNvSpPr/>
          <p:nvPr/>
        </p:nvSpPr>
        <p:spPr>
          <a:xfrm>
            <a:off x="7163658" y="1480425"/>
            <a:ext cx="1796700" cy="951000"/>
          </a:xfrm>
          <a:prstGeom prst="roundRect">
            <a:avLst>
              <a:gd fmla="val 16667" name="adj"/>
            </a:avLst>
          </a:prstGeom>
          <a:solidFill>
            <a:srgbClr val="FB8C00"/>
          </a:solidFill>
          <a:ln cap="flat" cmpd="sng" w="9525">
            <a:solidFill>
              <a:srgbClr val="FB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 schema’s models running in the cloud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68"/>
          <p:cNvSpPr/>
          <p:nvPr/>
        </p:nvSpPr>
        <p:spPr>
          <a:xfrm>
            <a:off x="218300" y="3093275"/>
            <a:ext cx="1403700" cy="9510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Accept Pull (Merge) Request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68"/>
          <p:cNvSpPr/>
          <p:nvPr/>
        </p:nvSpPr>
        <p:spPr>
          <a:xfrm>
            <a:off x="7163645" y="3093275"/>
            <a:ext cx="1796700" cy="951000"/>
          </a:xfrm>
          <a:prstGeom prst="roundRect">
            <a:avLst>
              <a:gd fmla="val 16667" name="adj"/>
            </a:avLst>
          </a:prstGeom>
          <a:solidFill>
            <a:srgbClr val="FB8C00"/>
          </a:solidFill>
          <a:ln cap="flat" cmpd="sng" w="9525">
            <a:solidFill>
              <a:srgbClr val="FB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Production schema’s models running in the cloud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68"/>
          <p:cNvSpPr/>
          <p:nvPr/>
        </p:nvSpPr>
        <p:spPr>
          <a:xfrm>
            <a:off x="2075336" y="1480425"/>
            <a:ext cx="47001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* MAGIC *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5" name="Google Shape;705;p68"/>
          <p:cNvCxnSpPr/>
          <p:nvPr/>
        </p:nvCxnSpPr>
        <p:spPr>
          <a:xfrm>
            <a:off x="6807838" y="195587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6" name="Google Shape;706;p68"/>
          <p:cNvSpPr/>
          <p:nvPr/>
        </p:nvSpPr>
        <p:spPr>
          <a:xfrm>
            <a:off x="2075336" y="3093275"/>
            <a:ext cx="47001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* MAGIC *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7" name="Google Shape;707;p68"/>
          <p:cNvCxnSpPr/>
          <p:nvPr/>
        </p:nvCxnSpPr>
        <p:spPr>
          <a:xfrm>
            <a:off x="1686963" y="356877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8" name="Google Shape;708;p68"/>
          <p:cNvCxnSpPr/>
          <p:nvPr/>
        </p:nvCxnSpPr>
        <p:spPr>
          <a:xfrm>
            <a:off x="6807825" y="356877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9" name="Google Shape;709;p68"/>
          <p:cNvCxnSpPr>
            <a:stCxn id="701" idx="2"/>
            <a:endCxn id="702" idx="0"/>
          </p:cNvCxnSpPr>
          <p:nvPr/>
        </p:nvCxnSpPr>
        <p:spPr>
          <a:xfrm rot="5400000">
            <a:off x="4160208" y="-808575"/>
            <a:ext cx="661800" cy="71418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9"/>
          <p:cNvSpPr/>
          <p:nvPr/>
        </p:nvSpPr>
        <p:spPr>
          <a:xfrm>
            <a:off x="2075325" y="997500"/>
            <a:ext cx="4700100" cy="3672600"/>
          </a:xfrm>
          <a:prstGeom prst="roundRect">
            <a:avLst>
              <a:gd fmla="val 4479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p69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CI/CD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 Engineer’s perspective</a:t>
            </a:r>
            <a:endParaRPr/>
          </a:p>
        </p:txBody>
      </p:sp>
      <p:sp>
        <p:nvSpPr>
          <p:cNvPr id="716" name="Google Shape;716;p69"/>
          <p:cNvSpPr/>
          <p:nvPr/>
        </p:nvSpPr>
        <p:spPr>
          <a:xfrm>
            <a:off x="183638" y="1480425"/>
            <a:ext cx="1473000" cy="9510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git commit</a:t>
            </a:r>
            <a:endParaRPr b="0" i="0" sz="1400" u="none" cap="none" strike="noStrike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git push</a:t>
            </a:r>
            <a:endParaRPr b="0" i="0" sz="1400" u="none" cap="none" strike="noStrike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cxnSp>
        <p:nvCxnSpPr>
          <p:cNvPr id="717" name="Google Shape;717;p69"/>
          <p:cNvCxnSpPr/>
          <p:nvPr/>
        </p:nvCxnSpPr>
        <p:spPr>
          <a:xfrm>
            <a:off x="1712950" y="195592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8" name="Google Shape;718;p69"/>
          <p:cNvSpPr/>
          <p:nvPr/>
        </p:nvSpPr>
        <p:spPr>
          <a:xfrm>
            <a:off x="7163658" y="1480425"/>
            <a:ext cx="1796700" cy="951000"/>
          </a:xfrm>
          <a:prstGeom prst="roundRect">
            <a:avLst>
              <a:gd fmla="val 16667" name="adj"/>
            </a:avLst>
          </a:prstGeom>
          <a:solidFill>
            <a:srgbClr val="FB8C00"/>
          </a:solidFill>
          <a:ln cap="flat" cmpd="sng" w="9525">
            <a:solidFill>
              <a:srgbClr val="FB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 schema’s models running in the cloud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69"/>
          <p:cNvSpPr/>
          <p:nvPr/>
        </p:nvSpPr>
        <p:spPr>
          <a:xfrm>
            <a:off x="218300" y="3093275"/>
            <a:ext cx="1403700" cy="9510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Accept Pull (Merge) Request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69"/>
          <p:cNvSpPr/>
          <p:nvPr/>
        </p:nvSpPr>
        <p:spPr>
          <a:xfrm>
            <a:off x="7163645" y="3093275"/>
            <a:ext cx="1796700" cy="951000"/>
          </a:xfrm>
          <a:prstGeom prst="roundRect">
            <a:avLst>
              <a:gd fmla="val 16667" name="adj"/>
            </a:avLst>
          </a:prstGeom>
          <a:solidFill>
            <a:srgbClr val="FB8C00"/>
          </a:solidFill>
          <a:ln cap="flat" cmpd="sng" w="9525">
            <a:solidFill>
              <a:srgbClr val="FB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Production schema’s models running in the cloud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1" name="Google Shape;721;p69"/>
          <p:cNvCxnSpPr/>
          <p:nvPr/>
        </p:nvCxnSpPr>
        <p:spPr>
          <a:xfrm>
            <a:off x="6809438" y="195587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2" name="Google Shape;722;p69"/>
          <p:cNvCxnSpPr/>
          <p:nvPr/>
        </p:nvCxnSpPr>
        <p:spPr>
          <a:xfrm>
            <a:off x="1686963" y="356877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3" name="Google Shape;723;p69"/>
          <p:cNvCxnSpPr/>
          <p:nvPr/>
        </p:nvCxnSpPr>
        <p:spPr>
          <a:xfrm>
            <a:off x="6809425" y="356877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4" name="Google Shape;724;p69"/>
          <p:cNvCxnSpPr>
            <a:stCxn id="718" idx="2"/>
            <a:endCxn id="719" idx="0"/>
          </p:cNvCxnSpPr>
          <p:nvPr/>
        </p:nvCxnSpPr>
        <p:spPr>
          <a:xfrm rot="5400000">
            <a:off x="4160208" y="-808575"/>
            <a:ext cx="661800" cy="71418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5" name="Google Shape;725;p69"/>
          <p:cNvSpPr/>
          <p:nvPr/>
        </p:nvSpPr>
        <p:spPr>
          <a:xfrm>
            <a:off x="2069888" y="1093429"/>
            <a:ext cx="1425900" cy="17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Run </a:t>
            </a:r>
            <a:r>
              <a:rPr b="0" i="0" lang="en" sz="11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dbt compile</a:t>
            </a: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prepare a Docker image with </a:t>
            </a:r>
            <a:r>
              <a:rPr b="0" i="0" lang="en" sz="11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manifest.json</a:t>
            </a: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Airflow DAG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6" name="Google Shape;726;p69"/>
          <p:cNvSpPr/>
          <p:nvPr/>
        </p:nvSpPr>
        <p:spPr>
          <a:xfrm>
            <a:off x="3595163" y="1093413"/>
            <a:ext cx="852900" cy="17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Push Docker image to Docker registry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7" name="Google Shape;727;p69"/>
          <p:cNvSpPr/>
          <p:nvPr/>
        </p:nvSpPr>
        <p:spPr>
          <a:xfrm>
            <a:off x="4547438" y="1093413"/>
            <a:ext cx="975900" cy="17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Run DataHub ingestion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8" name="Google Shape;728;p69"/>
          <p:cNvSpPr/>
          <p:nvPr/>
        </p:nvSpPr>
        <p:spPr>
          <a:xfrm>
            <a:off x="5622713" y="1093413"/>
            <a:ext cx="1155900" cy="17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Upload DAG to a cloud bucket (GCS, S3) for Airflow (Composer) to pick it up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p69"/>
          <p:cNvSpPr/>
          <p:nvPr/>
        </p:nvSpPr>
        <p:spPr>
          <a:xfrm>
            <a:off x="2092558" y="3104375"/>
            <a:ext cx="14259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69"/>
          <p:cNvSpPr/>
          <p:nvPr/>
        </p:nvSpPr>
        <p:spPr>
          <a:xfrm>
            <a:off x="3595178" y="3104375"/>
            <a:ext cx="8529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69"/>
          <p:cNvSpPr/>
          <p:nvPr/>
        </p:nvSpPr>
        <p:spPr>
          <a:xfrm>
            <a:off x="4547450" y="3093275"/>
            <a:ext cx="9759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69"/>
          <p:cNvSpPr/>
          <p:nvPr/>
        </p:nvSpPr>
        <p:spPr>
          <a:xfrm>
            <a:off x="5622724" y="3093275"/>
            <a:ext cx="11559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0"/>
          <p:cNvSpPr/>
          <p:nvPr/>
        </p:nvSpPr>
        <p:spPr>
          <a:xfrm>
            <a:off x="2075325" y="997500"/>
            <a:ext cx="4700100" cy="3672600"/>
          </a:xfrm>
          <a:prstGeom prst="roundRect">
            <a:avLst>
              <a:gd fmla="val 4479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p70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CI/CD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 Engineer’s perspective</a:t>
            </a:r>
            <a:endParaRPr/>
          </a:p>
        </p:txBody>
      </p:sp>
      <p:sp>
        <p:nvSpPr>
          <p:cNvPr id="739" name="Google Shape;739;p70"/>
          <p:cNvSpPr/>
          <p:nvPr/>
        </p:nvSpPr>
        <p:spPr>
          <a:xfrm>
            <a:off x="183638" y="1480425"/>
            <a:ext cx="1473000" cy="9510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git commit</a:t>
            </a:r>
            <a:endParaRPr b="0" i="0" sz="1400" u="none" cap="none" strike="noStrike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git push</a:t>
            </a:r>
            <a:endParaRPr b="0" i="0" sz="1400" u="none" cap="none" strike="noStrike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cxnSp>
        <p:nvCxnSpPr>
          <p:cNvPr id="740" name="Google Shape;740;p70"/>
          <p:cNvCxnSpPr/>
          <p:nvPr/>
        </p:nvCxnSpPr>
        <p:spPr>
          <a:xfrm>
            <a:off x="1712950" y="195592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1" name="Google Shape;741;p70"/>
          <p:cNvSpPr/>
          <p:nvPr/>
        </p:nvSpPr>
        <p:spPr>
          <a:xfrm>
            <a:off x="7163658" y="1480425"/>
            <a:ext cx="1796700" cy="951000"/>
          </a:xfrm>
          <a:prstGeom prst="roundRect">
            <a:avLst>
              <a:gd fmla="val 16667" name="adj"/>
            </a:avLst>
          </a:prstGeom>
          <a:solidFill>
            <a:srgbClr val="FB8C00"/>
          </a:solidFill>
          <a:ln cap="flat" cmpd="sng" w="9525">
            <a:solidFill>
              <a:srgbClr val="FB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 schema’s models running in the cloud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70"/>
          <p:cNvSpPr/>
          <p:nvPr/>
        </p:nvSpPr>
        <p:spPr>
          <a:xfrm>
            <a:off x="218300" y="3093275"/>
            <a:ext cx="1403700" cy="9510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Accept Pull (Merge) Request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70"/>
          <p:cNvSpPr/>
          <p:nvPr/>
        </p:nvSpPr>
        <p:spPr>
          <a:xfrm>
            <a:off x="7163645" y="3093275"/>
            <a:ext cx="1796700" cy="951000"/>
          </a:xfrm>
          <a:prstGeom prst="roundRect">
            <a:avLst>
              <a:gd fmla="val 16667" name="adj"/>
            </a:avLst>
          </a:prstGeom>
          <a:solidFill>
            <a:srgbClr val="FB8C00"/>
          </a:solidFill>
          <a:ln cap="flat" cmpd="sng" w="9525">
            <a:solidFill>
              <a:srgbClr val="FB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Production schema’s models running in the cloud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4" name="Google Shape;744;p70"/>
          <p:cNvCxnSpPr/>
          <p:nvPr/>
        </p:nvCxnSpPr>
        <p:spPr>
          <a:xfrm>
            <a:off x="6809438" y="195587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5" name="Google Shape;745;p70"/>
          <p:cNvCxnSpPr/>
          <p:nvPr/>
        </p:nvCxnSpPr>
        <p:spPr>
          <a:xfrm>
            <a:off x="1686963" y="356877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6" name="Google Shape;746;p70"/>
          <p:cNvCxnSpPr/>
          <p:nvPr/>
        </p:nvCxnSpPr>
        <p:spPr>
          <a:xfrm>
            <a:off x="6809425" y="3568775"/>
            <a:ext cx="32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7" name="Google Shape;747;p70"/>
          <p:cNvCxnSpPr>
            <a:stCxn id="741" idx="2"/>
            <a:endCxn id="742" idx="0"/>
          </p:cNvCxnSpPr>
          <p:nvPr/>
        </p:nvCxnSpPr>
        <p:spPr>
          <a:xfrm rot="5400000">
            <a:off x="4160208" y="-808575"/>
            <a:ext cx="661800" cy="71418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8" name="Google Shape;748;p70"/>
          <p:cNvSpPr/>
          <p:nvPr/>
        </p:nvSpPr>
        <p:spPr>
          <a:xfrm>
            <a:off x="2069888" y="1093429"/>
            <a:ext cx="1425900" cy="17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Run </a:t>
            </a:r>
            <a:r>
              <a:rPr b="0" i="0" lang="en" sz="11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dbt compile</a:t>
            </a: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prepare a Docker image with </a:t>
            </a:r>
            <a:r>
              <a:rPr b="0" i="0" lang="en" sz="11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manifest.json</a:t>
            </a: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Airflow DAG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70"/>
          <p:cNvSpPr/>
          <p:nvPr/>
        </p:nvSpPr>
        <p:spPr>
          <a:xfrm>
            <a:off x="3595163" y="1093413"/>
            <a:ext cx="852900" cy="17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Push Docker image to Docker registry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70"/>
          <p:cNvSpPr/>
          <p:nvPr/>
        </p:nvSpPr>
        <p:spPr>
          <a:xfrm>
            <a:off x="4547438" y="1093413"/>
            <a:ext cx="975900" cy="17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Run DataHub ingestion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70"/>
          <p:cNvSpPr/>
          <p:nvPr/>
        </p:nvSpPr>
        <p:spPr>
          <a:xfrm>
            <a:off x="5622713" y="1093413"/>
            <a:ext cx="1155900" cy="17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Upload DAG to a cloud bucket (GCS, S3) for Airflow (Composer) to pick it up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2" name="Google Shape;752;p70"/>
          <p:cNvSpPr/>
          <p:nvPr/>
        </p:nvSpPr>
        <p:spPr>
          <a:xfrm>
            <a:off x="2092558" y="3104375"/>
            <a:ext cx="14259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3" name="Google Shape;753;p70"/>
          <p:cNvSpPr/>
          <p:nvPr/>
        </p:nvSpPr>
        <p:spPr>
          <a:xfrm>
            <a:off x="3595178" y="3104375"/>
            <a:ext cx="8529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70"/>
          <p:cNvSpPr/>
          <p:nvPr/>
        </p:nvSpPr>
        <p:spPr>
          <a:xfrm>
            <a:off x="4547450" y="3093275"/>
            <a:ext cx="9759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p70"/>
          <p:cNvSpPr/>
          <p:nvPr/>
        </p:nvSpPr>
        <p:spPr>
          <a:xfrm>
            <a:off x="5622724" y="3093275"/>
            <a:ext cx="1155900" cy="9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70"/>
          <p:cNvSpPr/>
          <p:nvPr/>
        </p:nvSpPr>
        <p:spPr>
          <a:xfrm rot="-5400000">
            <a:off x="2697200" y="3606025"/>
            <a:ext cx="216600" cy="1446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0"/>
          <p:cNvSpPr/>
          <p:nvPr/>
        </p:nvSpPr>
        <p:spPr>
          <a:xfrm rot="-5400000">
            <a:off x="5079575" y="2736325"/>
            <a:ext cx="216600" cy="3185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0"/>
          <p:cNvSpPr/>
          <p:nvPr/>
        </p:nvSpPr>
        <p:spPr>
          <a:xfrm>
            <a:off x="2148200" y="4493525"/>
            <a:ext cx="1314600" cy="465300"/>
          </a:xfrm>
          <a:prstGeom prst="roundRect">
            <a:avLst>
              <a:gd fmla="val 16667" name="adj"/>
            </a:avLst>
          </a:prstGeom>
          <a:solidFill>
            <a:srgbClr val="188038"/>
          </a:solidFill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dp compile</a:t>
            </a:r>
            <a:endParaRPr b="0" i="0" sz="1400" u="none" cap="none" strike="noStrike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759" name="Google Shape;759;p70"/>
          <p:cNvSpPr/>
          <p:nvPr/>
        </p:nvSpPr>
        <p:spPr>
          <a:xfrm>
            <a:off x="4530575" y="4493525"/>
            <a:ext cx="1314600" cy="465300"/>
          </a:xfrm>
          <a:prstGeom prst="roundRect">
            <a:avLst>
              <a:gd fmla="val 16667" name="adj"/>
            </a:avLst>
          </a:prstGeom>
          <a:solidFill>
            <a:srgbClr val="188038"/>
          </a:solidFill>
          <a:ln cap="flat" cmpd="sng" w="9525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dp deploy</a:t>
            </a:r>
            <a:endParaRPr b="0" i="0" sz="1400" u="none" cap="none" strike="noStrike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1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Data Catalog - about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Single source of knowledge about your data</a:t>
            </a:r>
            <a:endParaRPr/>
          </a:p>
        </p:txBody>
      </p:sp>
      <p:pic>
        <p:nvPicPr>
          <p:cNvPr id="765" name="Google Shape;765;p71"/>
          <p:cNvPicPr preferRelativeResize="0"/>
          <p:nvPr/>
        </p:nvPicPr>
        <p:blipFill rotWithShape="1">
          <a:blip r:embed="rId3">
            <a:alphaModFix amt="0"/>
          </a:blip>
          <a:srcRect b="60056" l="2158" r="82851" t="4972"/>
          <a:stretch/>
        </p:blipFill>
        <p:spPr>
          <a:xfrm>
            <a:off x="3524100" y="1464068"/>
            <a:ext cx="843136" cy="1160868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1"/>
          <p:cNvSpPr txBox="1"/>
          <p:nvPr/>
        </p:nvSpPr>
        <p:spPr>
          <a:xfrm>
            <a:off x="59775" y="1685225"/>
            <a:ext cx="43512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“Google” for your data assets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Where’s my data?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What’s it’s provenance and usage? 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Who’s the data owner?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What’s the quality of my data?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Metadata platform that enables data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discovery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data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observability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federated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governance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 Medium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Metadata is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automatically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refreshed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by data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pipelines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b="1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CI/CD</a:t>
            </a: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processes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67" name="Google Shape;76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575" y="1685225"/>
            <a:ext cx="4500024" cy="245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2"/>
          <p:cNvSpPr txBox="1"/>
          <p:nvPr/>
        </p:nvSpPr>
        <p:spPr>
          <a:xfrm>
            <a:off x="457200" y="1117600"/>
            <a:ext cx="3480900" cy="3562200"/>
          </a:xfrm>
          <a:prstGeom prst="rect">
            <a:avLst/>
          </a:prstGeom>
          <a:noFill/>
          <a:ln cap="flat" cmpd="sng" w="2857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search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Query history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Usage statistics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definition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documentation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lineage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profiling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quality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Business glossary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classification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ownership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Montserrat Light"/>
              <a:buChar char="●"/>
            </a:pPr>
            <a:r>
              <a:rPr b="1" i="0" lang="en" sz="1600" u="none" cap="none" strike="noStrike">
                <a:solidFill>
                  <a:srgbClr val="4A4A4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Access control</a:t>
            </a:r>
            <a:endParaRPr b="1" i="0" sz="1600" u="none" cap="none" strike="noStrike">
              <a:solidFill>
                <a:srgbClr val="4A4A4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73" name="Google Shape;77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8150" y="1979613"/>
            <a:ext cx="3278299" cy="18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2"/>
          <p:cNvSpPr/>
          <p:nvPr/>
        </p:nvSpPr>
        <p:spPr>
          <a:xfrm>
            <a:off x="4252550" y="1191250"/>
            <a:ext cx="928500" cy="348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72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Data Catalog - features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Single source of knowledge about your data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3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Data Catalog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Single source of knowledge about your data</a:t>
            </a:r>
            <a:endParaRPr/>
          </a:p>
        </p:txBody>
      </p:sp>
      <p:pic>
        <p:nvPicPr>
          <p:cNvPr id="781" name="Google Shape;781;p73"/>
          <p:cNvPicPr preferRelativeResize="0"/>
          <p:nvPr/>
        </p:nvPicPr>
        <p:blipFill rotWithShape="1">
          <a:blip r:embed="rId3">
            <a:alphaModFix amt="0"/>
          </a:blip>
          <a:srcRect b="60056" l="2158" r="82851" t="4972"/>
          <a:stretch/>
        </p:blipFill>
        <p:spPr>
          <a:xfrm>
            <a:off x="1819575" y="1344468"/>
            <a:ext cx="843136" cy="1160868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3"/>
          <p:cNvSpPr txBox="1"/>
          <p:nvPr/>
        </p:nvSpPr>
        <p:spPr>
          <a:xfrm>
            <a:off x="2418900" y="4083525"/>
            <a:ext cx="430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DataHub: demo</a:t>
            </a:r>
            <a:endParaRPr b="0" i="0" sz="2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83" name="Google Shape;78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636" y="1386325"/>
            <a:ext cx="6176490" cy="230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"/>
          <p:cNvSpPr txBox="1"/>
          <p:nvPr>
            <p:ph type="title"/>
          </p:nvPr>
        </p:nvSpPr>
        <p:spPr>
          <a:xfrm>
            <a:off x="180000" y="180000"/>
            <a:ext cx="788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Data Catalog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Single source of knowledge about your data</a:t>
            </a:r>
            <a:endParaRPr/>
          </a:p>
        </p:txBody>
      </p:sp>
      <p:pic>
        <p:nvPicPr>
          <p:cNvPr id="789" name="Google Shape;789;p74"/>
          <p:cNvPicPr preferRelativeResize="0"/>
          <p:nvPr/>
        </p:nvPicPr>
        <p:blipFill rotWithShape="1">
          <a:blip r:embed="rId3">
            <a:alphaModFix amt="0"/>
          </a:blip>
          <a:srcRect b="60056" l="2158" r="82851" t="4972"/>
          <a:stretch/>
        </p:blipFill>
        <p:spPr>
          <a:xfrm>
            <a:off x="1819575" y="1344468"/>
            <a:ext cx="843136" cy="1160868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4"/>
          <p:cNvSpPr txBox="1"/>
          <p:nvPr/>
        </p:nvSpPr>
        <p:spPr>
          <a:xfrm>
            <a:off x="1166250" y="1755325"/>
            <a:ext cx="6833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DataHub access:</a:t>
            </a:r>
            <a:endParaRPr b="0" i="0" sz="25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name &amp; Password: -&gt; </a:t>
            </a:r>
            <a:endParaRPr b="0" i="0" sz="2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on Teams channel</a:t>
            </a:r>
            <a:endParaRPr b="0" i="0" sz="2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5"/>
          <p:cNvSpPr txBox="1"/>
          <p:nvPr>
            <p:ph type="title"/>
          </p:nvPr>
        </p:nvSpPr>
        <p:spPr>
          <a:xfrm>
            <a:off x="93500" y="219325"/>
            <a:ext cx="6932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Advanced concepts of dbt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Core dbt configuration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796" name="Google Shape;796;p75"/>
          <p:cNvSpPr txBox="1"/>
          <p:nvPr/>
        </p:nvSpPr>
        <p:spPr>
          <a:xfrm>
            <a:off x="283125" y="1560125"/>
            <a:ext cx="66150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62C3F"/>
              </a:buClr>
              <a:buSzPts val="1900"/>
              <a:buFont typeface="Montserrat Medium"/>
              <a:buChar char="●"/>
            </a:pPr>
            <a:r>
              <a:rPr b="0" i="0" lang="en" sz="1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profiles.yml</a:t>
            </a:r>
            <a:endParaRPr b="0" i="0" sz="19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configuring your environments (local, DEV, PROD etc)</a:t>
            </a:r>
            <a:endParaRPr b="0" i="0" sz="13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900"/>
              <a:buFont typeface="Montserrat Medium"/>
              <a:buChar char="●"/>
            </a:pPr>
            <a:r>
              <a:rPr b="0" i="0" lang="en" sz="1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dbt_project.yml</a:t>
            </a:r>
            <a:endParaRPr b="0" i="0" sz="19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Specify operations/metaconfig. Every dbt project has one</a:t>
            </a:r>
            <a:endParaRPr b="0" i="0" sz="13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900"/>
              <a:buFont typeface="Montserrat Medium"/>
              <a:buChar char="●"/>
            </a:pPr>
            <a:r>
              <a:rPr b="0" i="0" lang="en" sz="19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 dbt object .yml files</a:t>
            </a:r>
            <a:endParaRPr b="0" i="0" sz="19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Each dbt object can have its config done in separate file or it all can be grouped in schema.yml files in respective directories</a:t>
            </a:r>
            <a:endParaRPr b="0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97" name="Google Shape;797;p75"/>
          <p:cNvCxnSpPr>
            <a:endCxn id="798" idx="1"/>
          </p:cNvCxnSpPr>
          <p:nvPr/>
        </p:nvCxnSpPr>
        <p:spPr>
          <a:xfrm flipH="1" rot="10800000">
            <a:off x="5491350" y="1760225"/>
            <a:ext cx="1307700" cy="2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8" name="Google Shape;798;p75"/>
          <p:cNvSpPr txBox="1"/>
          <p:nvPr/>
        </p:nvSpPr>
        <p:spPr>
          <a:xfrm>
            <a:off x="6799050" y="1560125"/>
            <a:ext cx="23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Covered by MDP</a:t>
            </a:r>
            <a:endParaRPr b="1" i="0" sz="1400" u="none" cap="none" strike="noStrike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p75"/>
          <p:cNvSpPr txBox="1"/>
          <p:nvPr/>
        </p:nvSpPr>
        <p:spPr>
          <a:xfrm>
            <a:off x="7244775" y="2340225"/>
            <a:ext cx="17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Flexible set-up by MDP</a:t>
            </a:r>
            <a:endParaRPr b="1" i="0" sz="1400" u="none" cap="none" strike="noStrike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0" name="Google Shape;800;p75"/>
          <p:cNvCxnSpPr>
            <a:endCxn id="799" idx="1"/>
          </p:cNvCxnSpPr>
          <p:nvPr/>
        </p:nvCxnSpPr>
        <p:spPr>
          <a:xfrm flipH="1" rot="10800000">
            <a:off x="6421575" y="2648025"/>
            <a:ext cx="823200" cy="1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1" name="Google Shape;801;p75"/>
          <p:cNvSpPr txBox="1"/>
          <p:nvPr/>
        </p:nvSpPr>
        <p:spPr>
          <a:xfrm>
            <a:off x="7244775" y="3546800"/>
            <a:ext cx="17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User-defined objects</a:t>
            </a:r>
            <a:endParaRPr b="1" i="0" sz="1400" u="none" cap="none" strike="noStrike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2" name="Google Shape;802;p75"/>
          <p:cNvCxnSpPr>
            <a:endCxn id="801" idx="1"/>
          </p:cNvCxnSpPr>
          <p:nvPr/>
        </p:nvCxnSpPr>
        <p:spPr>
          <a:xfrm>
            <a:off x="6663975" y="3774500"/>
            <a:ext cx="58080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What is modern data stack?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153" name="Google Shape;153;p22"/>
          <p:cNvSpPr txBox="1"/>
          <p:nvPr/>
        </p:nvSpPr>
        <p:spPr>
          <a:xfrm>
            <a:off x="293650" y="972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Saves time, effort, and money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952800" y="2120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Airbyte, dbt, Snowflake, Looker,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2459950" y="140951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(not IT) focused operating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88425" y="31537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based, flexible &amp; scalable, plug-and-play, no long term commitments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5014050" y="20615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governance as a first-class citizen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895875" y="3013125"/>
            <a:ext cx="4860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Modern Data Stack 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(MDS) is a set of tools hosted in the cloud that enables an organization for highly efficient data integration (...)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MDS creates clean, trustworthy, and always available data that can empower business users to make self-service discoveries, enabling a truly data-driven culture.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neptune.ai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3684025" y="3013125"/>
            <a:ext cx="5202600" cy="18597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651225" y="1137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Shift from once-off analytics to operational BI and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6"/>
          <p:cNvSpPr txBox="1"/>
          <p:nvPr>
            <p:ph type="title"/>
          </p:nvPr>
        </p:nvSpPr>
        <p:spPr>
          <a:xfrm>
            <a:off x="93500" y="219325"/>
            <a:ext cx="6932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Advanced concepts of dbt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Model materialization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808" name="Google Shape;808;p76"/>
          <p:cNvSpPr txBox="1"/>
          <p:nvPr/>
        </p:nvSpPr>
        <p:spPr>
          <a:xfrm>
            <a:off x="387200" y="1456575"/>
            <a:ext cx="8482800" cy="3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3429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62C3F"/>
              </a:buClr>
              <a:buSzPts val="1700"/>
              <a:buFont typeface="Montserrat"/>
              <a:buChar char="●"/>
            </a:pPr>
            <a:r>
              <a:rPr b="1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Table</a:t>
            </a:r>
            <a:endParaRPr b="1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deployed as table in DWH, recalculating on every dbt run</a:t>
            </a:r>
            <a:endParaRPr b="0" i="0" sz="13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700"/>
              <a:buFont typeface="Montserrat"/>
              <a:buChar char="●"/>
            </a:pPr>
            <a:r>
              <a:rPr b="1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 b="1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deployed as view in DWH, recreating on every dbt run</a:t>
            </a:r>
            <a:endParaRPr b="0" i="0" sz="13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700"/>
              <a:buFont typeface="Montserrat"/>
              <a:buChar char="●"/>
            </a:pPr>
            <a:r>
              <a:rPr b="1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Ephemeral</a:t>
            </a:r>
            <a:endParaRPr b="1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300"/>
              <a:buFont typeface="Montserrat Medium"/>
              <a:buChar char="○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deployed is NOT deployed in DWH but it’s transferred to downstream SELECT statements in form of CTE</a:t>
            </a:r>
            <a:endParaRPr b="0" i="0" sz="19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700"/>
              <a:buFont typeface="Montserrat"/>
              <a:buChar char="●"/>
            </a:pPr>
            <a:r>
              <a:rPr b="1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Incremental</a:t>
            </a:r>
            <a:endParaRPr b="1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deployed as table, appending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new records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if detected per every dbt run</a:t>
            </a:r>
            <a:endParaRPr b="0" i="0" sz="1300" u="none" cap="none" strike="noStrike">
              <a:solidFill>
                <a:srgbClr val="062C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700"/>
              <a:buFont typeface="Montserrat"/>
              <a:buChar char="●"/>
            </a:pPr>
            <a:r>
              <a:rPr b="1" i="0" lang="en" sz="1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Snapshot</a:t>
            </a:r>
            <a:endParaRPr b="1" i="0" sz="17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C3F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deployed as table, appending new records when there has been a </a:t>
            </a: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change </a:t>
            </a:r>
            <a:r>
              <a:rPr b="0" i="0" lang="en" sz="1300" u="none" cap="none" strike="noStrike">
                <a:solidFill>
                  <a:srgbClr val="062C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existing data, executed in separate run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7"/>
          <p:cNvSpPr txBox="1"/>
          <p:nvPr>
            <p:ph type="title"/>
          </p:nvPr>
        </p:nvSpPr>
        <p:spPr>
          <a:xfrm>
            <a:off x="93500" y="219325"/>
            <a:ext cx="6932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Advanced concepts of dbt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Model materialization: incremental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814" name="Google Shape;814;p77"/>
          <p:cNvSpPr txBox="1"/>
          <p:nvPr/>
        </p:nvSpPr>
        <p:spPr>
          <a:xfrm>
            <a:off x="370175" y="1519675"/>
            <a:ext cx="56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5" name="Google Shape;815;p77"/>
          <p:cNvSpPr txBox="1"/>
          <p:nvPr/>
        </p:nvSpPr>
        <p:spPr>
          <a:xfrm>
            <a:off x="194825" y="1237175"/>
            <a:ext cx="86799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 Table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First dbt run: all rows from source 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Subsequent run: transform &amp; insert / update only for filtered source 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Makes use of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is_incremental()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macro and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{{this}}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variable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On incremental run dbt executes a script consisting of multiple DDL and SQL statements involving: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Temp tables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Clustering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Partitioning …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Different incremental strategies: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merge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append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inser_overwrite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delete+insert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for different databases (BQ, Snowflake, Postgress…)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Reduces the amount of data to be transformed per run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Improves runtime,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performance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Reduces compute cost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Introduces complexity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8"/>
          <p:cNvSpPr txBox="1"/>
          <p:nvPr>
            <p:ph type="title"/>
          </p:nvPr>
        </p:nvSpPr>
        <p:spPr>
          <a:xfrm>
            <a:off x="93500" y="219325"/>
            <a:ext cx="6932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Advanced concepts of dbt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Model materialization: snapshot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821" name="Google Shape;821;p78"/>
          <p:cNvSpPr txBox="1"/>
          <p:nvPr/>
        </p:nvSpPr>
        <p:spPr>
          <a:xfrm>
            <a:off x="194825" y="1237175"/>
            <a:ext cx="86799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“look back in time” in the mutable table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DBT implementation of type-2 slowly changing dimensions (SCD-2)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 table storing history of records with additional meta-information: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bt_valid_from: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timestamp of the snapshot row was inserted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dbt_valid_to: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timestamp when this row became invalidated (the most recent records will have this value nullified)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bt_scd_id: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unique key for each snapshotted records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dbt_updated_at: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timestamp for the snapshot records row was inserted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Different trigger command: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dbt snapshot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-&gt; this executes DDL + SQL script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Strategy: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Timestamp: dbt inspects the timestamp and inserts new record if it has changed, ie.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updated_at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Check: dbt takes list of columns and compares between their current (current run) and historical (most recent run) values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9"/>
          <p:cNvSpPr txBox="1"/>
          <p:nvPr>
            <p:ph type="title"/>
          </p:nvPr>
        </p:nvSpPr>
        <p:spPr>
          <a:xfrm>
            <a:off x="93500" y="219325"/>
            <a:ext cx="6932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Advanced concepts of dbt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Structuring the project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827" name="Google Shape;827;p79"/>
          <p:cNvSpPr/>
          <p:nvPr/>
        </p:nvSpPr>
        <p:spPr>
          <a:xfrm>
            <a:off x="512250" y="1499400"/>
            <a:ext cx="1030200" cy="41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79"/>
          <p:cNvSpPr/>
          <p:nvPr/>
        </p:nvSpPr>
        <p:spPr>
          <a:xfrm>
            <a:off x="2227238" y="1460700"/>
            <a:ext cx="1699800" cy="799500"/>
          </a:xfrm>
          <a:prstGeom prst="roundRect">
            <a:avLst>
              <a:gd fmla="val 16667" name="adj"/>
            </a:avLst>
          </a:prstGeom>
          <a:solidFill>
            <a:srgbClr val="CD7F32">
              <a:alpha val="41960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79"/>
          <p:cNvSpPr/>
          <p:nvPr/>
        </p:nvSpPr>
        <p:spPr>
          <a:xfrm>
            <a:off x="4474775" y="1460700"/>
            <a:ext cx="1699800" cy="79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9"/>
          <p:cNvSpPr/>
          <p:nvPr/>
        </p:nvSpPr>
        <p:spPr>
          <a:xfrm>
            <a:off x="6722300" y="1460700"/>
            <a:ext cx="1699800" cy="799500"/>
          </a:xfrm>
          <a:prstGeom prst="roundRect">
            <a:avLst>
              <a:gd fmla="val 16667" name="adj"/>
            </a:avLst>
          </a:prstGeom>
          <a:solidFill>
            <a:srgbClr val="FFD700">
              <a:alpha val="52941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9"/>
          <p:cNvSpPr txBox="1"/>
          <p:nvPr/>
        </p:nvSpPr>
        <p:spPr>
          <a:xfrm>
            <a:off x="148575" y="1916700"/>
            <a:ext cx="1859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sources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transformations allowed 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tests allowed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does not materialize sources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sources =/= models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2" name="Google Shape;832;p79"/>
          <p:cNvSpPr txBox="1"/>
          <p:nvPr/>
        </p:nvSpPr>
        <p:spPr>
          <a:xfrm>
            <a:off x="2118050" y="2260200"/>
            <a:ext cx="2136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“Engineering” layer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sublayers: data sources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and staging models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 cleaning &amp; transformations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applying column naming conventions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concatenating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splitting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applying simple formulas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formatting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JOINs- </a:t>
            </a: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aggregations - </a:t>
            </a: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strongly not </a:t>
            </a: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tests 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docs 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3" name="Google Shape;833;p79"/>
          <p:cNvSpPr txBox="1"/>
          <p:nvPr/>
        </p:nvSpPr>
        <p:spPr>
          <a:xfrm>
            <a:off x="4364700" y="2260200"/>
            <a:ext cx="213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“Transition” layer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sublayers: business teams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advanced transformations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pivoting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aggregations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applying advanced business logic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advanced formulas and functions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tests 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docs 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4" name="Google Shape;834;p79"/>
          <p:cNvSpPr/>
          <p:nvPr/>
        </p:nvSpPr>
        <p:spPr>
          <a:xfrm>
            <a:off x="512250" y="3187600"/>
            <a:ext cx="1030200" cy="41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Snapshots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79"/>
          <p:cNvSpPr txBox="1"/>
          <p:nvPr/>
        </p:nvSpPr>
        <p:spPr>
          <a:xfrm>
            <a:off x="148575" y="3604900"/>
            <a:ext cx="1859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SCD-2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serve as a pre-staging layer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JOINs - </a:t>
            </a: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strongly not </a:t>
            </a: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recommended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aggregations - </a:t>
            </a: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strongly not </a:t>
            </a: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recommended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6" name="Google Shape;836;p79"/>
          <p:cNvSpPr txBox="1"/>
          <p:nvPr/>
        </p:nvSpPr>
        <p:spPr>
          <a:xfrm>
            <a:off x="6611375" y="2260200"/>
            <a:ext cx="2136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“Business” layer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sublayers: business teams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JOINs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aggregations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filtering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quality checked (tests are obligatory)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documentation is obligatory (detailed description for columns, tables, tests, exposures etc)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0"/>
          <p:cNvSpPr txBox="1"/>
          <p:nvPr>
            <p:ph type="title"/>
          </p:nvPr>
        </p:nvSpPr>
        <p:spPr>
          <a:xfrm>
            <a:off x="93500" y="219325"/>
            <a:ext cx="6932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Advanced concepts of dbt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Structuring the project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842" name="Google Shape;842;p80"/>
          <p:cNvSpPr/>
          <p:nvPr/>
        </p:nvSpPr>
        <p:spPr>
          <a:xfrm>
            <a:off x="3332075" y="1484450"/>
            <a:ext cx="1030200" cy="41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80"/>
          <p:cNvSpPr/>
          <p:nvPr/>
        </p:nvSpPr>
        <p:spPr>
          <a:xfrm>
            <a:off x="2997873" y="2526900"/>
            <a:ext cx="1364400" cy="593100"/>
          </a:xfrm>
          <a:prstGeom prst="roundRect">
            <a:avLst>
              <a:gd fmla="val 16667" name="adj"/>
            </a:avLst>
          </a:prstGeom>
          <a:solidFill>
            <a:srgbClr val="CD7F32">
              <a:alpha val="41960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80"/>
          <p:cNvSpPr/>
          <p:nvPr/>
        </p:nvSpPr>
        <p:spPr>
          <a:xfrm>
            <a:off x="2997875" y="3169573"/>
            <a:ext cx="1364400" cy="6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0"/>
          <p:cNvSpPr/>
          <p:nvPr/>
        </p:nvSpPr>
        <p:spPr>
          <a:xfrm>
            <a:off x="2997875" y="3868650"/>
            <a:ext cx="1364400" cy="649500"/>
          </a:xfrm>
          <a:prstGeom prst="roundRect">
            <a:avLst>
              <a:gd fmla="val 16667" name="adj"/>
            </a:avLst>
          </a:prstGeom>
          <a:solidFill>
            <a:srgbClr val="FFD700">
              <a:alpha val="52941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0"/>
          <p:cNvSpPr/>
          <p:nvPr/>
        </p:nvSpPr>
        <p:spPr>
          <a:xfrm>
            <a:off x="3332075" y="2006375"/>
            <a:ext cx="1030200" cy="41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Snapshots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1850" y="768225"/>
            <a:ext cx="4368950" cy="42036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8" name="Google Shape;84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641725"/>
            <a:ext cx="2693073" cy="304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1"/>
          <p:cNvSpPr txBox="1"/>
          <p:nvPr>
            <p:ph type="title"/>
          </p:nvPr>
        </p:nvSpPr>
        <p:spPr>
          <a:xfrm>
            <a:off x="93500" y="219325"/>
            <a:ext cx="6932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Advanced concepts of dbt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Structuring the project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854" name="Google Shape;854;p81"/>
          <p:cNvSpPr/>
          <p:nvPr/>
        </p:nvSpPr>
        <p:spPr>
          <a:xfrm>
            <a:off x="512250" y="1499400"/>
            <a:ext cx="1030200" cy="41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81"/>
          <p:cNvSpPr/>
          <p:nvPr/>
        </p:nvSpPr>
        <p:spPr>
          <a:xfrm>
            <a:off x="2227238" y="1460700"/>
            <a:ext cx="1699800" cy="799500"/>
          </a:xfrm>
          <a:prstGeom prst="roundRect">
            <a:avLst>
              <a:gd fmla="val 16667" name="adj"/>
            </a:avLst>
          </a:prstGeom>
          <a:solidFill>
            <a:srgbClr val="CD7F32">
              <a:alpha val="41960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81"/>
          <p:cNvSpPr/>
          <p:nvPr/>
        </p:nvSpPr>
        <p:spPr>
          <a:xfrm>
            <a:off x="4474775" y="1460700"/>
            <a:ext cx="1699800" cy="79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81"/>
          <p:cNvSpPr/>
          <p:nvPr/>
        </p:nvSpPr>
        <p:spPr>
          <a:xfrm>
            <a:off x="6722300" y="1460700"/>
            <a:ext cx="1699800" cy="799500"/>
          </a:xfrm>
          <a:prstGeom prst="roundRect">
            <a:avLst>
              <a:gd fmla="val 16667" name="adj"/>
            </a:avLst>
          </a:prstGeom>
          <a:solidFill>
            <a:srgbClr val="FFD700">
              <a:alpha val="52941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81"/>
          <p:cNvSpPr txBox="1"/>
          <p:nvPr/>
        </p:nvSpPr>
        <p:spPr>
          <a:xfrm>
            <a:off x="148575" y="1916700"/>
            <a:ext cx="1859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sources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transformations allowed 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tests allowed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dbt does not materialize sources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sources =/= models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9" name="Google Shape;859;p81"/>
          <p:cNvSpPr txBox="1"/>
          <p:nvPr/>
        </p:nvSpPr>
        <p:spPr>
          <a:xfrm>
            <a:off x="2118050" y="2260200"/>
            <a:ext cx="2136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“Engineering” layer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sublayers: data sources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and staging models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 cleaning &amp; transformations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applying column naming conventions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concatenating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splitting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applying simple formulas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formatting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JOINs- </a:t>
            </a: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aggregations - </a:t>
            </a: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strongly not </a:t>
            </a: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tests 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docs 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0" name="Google Shape;860;p81"/>
          <p:cNvSpPr txBox="1"/>
          <p:nvPr/>
        </p:nvSpPr>
        <p:spPr>
          <a:xfrm>
            <a:off x="4364700" y="2260200"/>
            <a:ext cx="213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“Transition” layer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sublayers: business teams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advanced transformations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pivoting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aggregations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applying advanced business logic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advanced formulas and functions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tests 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docs recommended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1" name="Google Shape;861;p81"/>
          <p:cNvSpPr/>
          <p:nvPr/>
        </p:nvSpPr>
        <p:spPr>
          <a:xfrm>
            <a:off x="512250" y="3187600"/>
            <a:ext cx="1030200" cy="41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Snapshots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81"/>
          <p:cNvSpPr txBox="1"/>
          <p:nvPr/>
        </p:nvSpPr>
        <p:spPr>
          <a:xfrm>
            <a:off x="148575" y="3604900"/>
            <a:ext cx="1859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SCD-2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serve as a pre-staging layer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JOINs - </a:t>
            </a: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strongly not </a:t>
            </a: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recommended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aggregations - </a:t>
            </a: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strongly not </a:t>
            </a:r>
            <a:r>
              <a:rPr b="0" i="0" lang="en" sz="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recommended</a:t>
            </a:r>
            <a:endParaRPr b="0" i="0" sz="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3" name="Google Shape;863;p81"/>
          <p:cNvSpPr txBox="1"/>
          <p:nvPr/>
        </p:nvSpPr>
        <p:spPr>
          <a:xfrm>
            <a:off x="6611375" y="2260200"/>
            <a:ext cx="2136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“Business” layer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sublayers: business teams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JOINs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aggregations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filtering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quality checked (tests are obligatory)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 Medium"/>
              <a:buChar char="●"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documentation is obligatory (detailed description for columns, tables, tests, exposures etc)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64" name="Google Shape;864;p81"/>
          <p:cNvPicPr preferRelativeResize="0"/>
          <p:nvPr/>
        </p:nvPicPr>
        <p:blipFill rotWithShape="1">
          <a:blip r:embed="rId3">
            <a:alphaModFix/>
          </a:blip>
          <a:srcRect b="0" l="2353" r="-8" t="0"/>
          <a:stretch/>
        </p:blipFill>
        <p:spPr>
          <a:xfrm>
            <a:off x="201850" y="2312550"/>
            <a:ext cx="8373974" cy="22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2"/>
          <p:cNvSpPr txBox="1"/>
          <p:nvPr>
            <p:ph type="title"/>
          </p:nvPr>
        </p:nvSpPr>
        <p:spPr>
          <a:xfrm>
            <a:off x="93500" y="219325"/>
            <a:ext cx="6932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Advanced concepts of dbt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Naming convention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870" name="Google Shape;870;p82"/>
          <p:cNvSpPr/>
          <p:nvPr/>
        </p:nvSpPr>
        <p:spPr>
          <a:xfrm>
            <a:off x="290725" y="1941425"/>
            <a:ext cx="1030200" cy="41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82"/>
          <p:cNvSpPr/>
          <p:nvPr/>
        </p:nvSpPr>
        <p:spPr>
          <a:xfrm>
            <a:off x="3901138" y="1397025"/>
            <a:ext cx="1699800" cy="799500"/>
          </a:xfrm>
          <a:prstGeom prst="roundRect">
            <a:avLst>
              <a:gd fmla="val 16667" name="adj"/>
            </a:avLst>
          </a:prstGeom>
          <a:solidFill>
            <a:srgbClr val="CD7F32">
              <a:alpha val="41960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82"/>
          <p:cNvSpPr/>
          <p:nvPr/>
        </p:nvSpPr>
        <p:spPr>
          <a:xfrm>
            <a:off x="3901150" y="2358725"/>
            <a:ext cx="1699800" cy="79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82"/>
          <p:cNvSpPr/>
          <p:nvPr/>
        </p:nvSpPr>
        <p:spPr>
          <a:xfrm>
            <a:off x="3901150" y="3320425"/>
            <a:ext cx="1699800" cy="799500"/>
          </a:xfrm>
          <a:prstGeom prst="roundRect">
            <a:avLst>
              <a:gd fmla="val 16667" name="adj"/>
            </a:avLst>
          </a:prstGeom>
          <a:solidFill>
            <a:srgbClr val="FFD700">
              <a:alpha val="52941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82"/>
          <p:cNvSpPr/>
          <p:nvPr/>
        </p:nvSpPr>
        <p:spPr>
          <a:xfrm>
            <a:off x="290725" y="2972075"/>
            <a:ext cx="1030200" cy="41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Snapshots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82"/>
          <p:cNvSpPr txBox="1"/>
          <p:nvPr/>
        </p:nvSpPr>
        <p:spPr>
          <a:xfrm>
            <a:off x="1405725" y="1826075"/>
            <a:ext cx="250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source_&lt;dataset&gt;__ &lt;table&gt;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src_&lt;dataset&gt;__&lt;table&gt;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src_&lt;table&gt; 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6" name="Google Shape;876;p82"/>
          <p:cNvSpPr txBox="1"/>
          <p:nvPr/>
        </p:nvSpPr>
        <p:spPr>
          <a:xfrm>
            <a:off x="1405725" y="2933675"/>
            <a:ext cx="250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snapshot_</a:t>
            </a: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&lt;dataset&gt;__&lt;table&gt;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snapshot_</a:t>
            </a: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&lt;table&gt; 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7" name="Google Shape;877;p82"/>
          <p:cNvSpPr txBox="1"/>
          <p:nvPr/>
        </p:nvSpPr>
        <p:spPr>
          <a:xfrm>
            <a:off x="5659400" y="1242225"/>
            <a:ext cx="250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staging_&lt;dataset&gt;__ &lt;table&gt;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stg_&lt;dataset&gt;__&lt;table&gt;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stg_&lt;table&gt;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base_&lt;dataset&gt;__ &lt;table&gt;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base_&lt;table&gt;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8" name="Google Shape;878;p82"/>
          <p:cNvSpPr txBox="1"/>
          <p:nvPr/>
        </p:nvSpPr>
        <p:spPr>
          <a:xfrm>
            <a:off x="5659400" y="2358275"/>
            <a:ext cx="294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int_&lt;descriptive_name&gt;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example: int_active_users_with_mapped_payments_agg_daily</a:t>
            </a:r>
            <a:endParaRPr b="0" i="0" sz="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9" name="Google Shape;879;p82"/>
          <p:cNvSpPr txBox="1"/>
          <p:nvPr/>
        </p:nvSpPr>
        <p:spPr>
          <a:xfrm>
            <a:off x="5659400" y="3119875"/>
            <a:ext cx="3016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dm_&lt;name&gt;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mart_&lt;name&gt;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dm_&lt;business_unit&gt;__&lt;name&gt;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mart_&lt;business_unit&gt;__&lt;name&gt;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&lt;name&gt;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&lt;business_unit&gt;_&lt;name&gt;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dm_&lt;short_descriptive_name&gt;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mart_&lt;short_descriptive_name&gt;</a:t>
            </a:r>
            <a:endParaRPr b="0" i="0" sz="1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examples:</a:t>
            </a:r>
            <a:endParaRPr b="0" i="0" sz="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dm_users, mart_active_subscriptions_aggd,</a:t>
            </a:r>
            <a:endParaRPr b="0" i="0" sz="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mart_marketing__campaigns</a:t>
            </a:r>
            <a:endParaRPr b="0" i="0" sz="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3"/>
          <p:cNvSpPr txBox="1"/>
          <p:nvPr/>
        </p:nvSpPr>
        <p:spPr>
          <a:xfrm>
            <a:off x="1572150" y="1600800"/>
            <a:ext cx="49323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DEMO: 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Medium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Simple dbt pipeline scheduled with Airflow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Medium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Connection to BI Tools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85" name="Google Shape;88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6950" y="1220828"/>
            <a:ext cx="2311325" cy="31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4"/>
          <p:cNvSpPr txBox="1"/>
          <p:nvPr/>
        </p:nvSpPr>
        <p:spPr>
          <a:xfrm>
            <a:off x="1147950" y="1450425"/>
            <a:ext cx="6848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hands-on exercises:</a:t>
            </a:r>
            <a:endParaRPr b="0" i="0" sz="3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Open </a:t>
            </a:r>
            <a:r>
              <a:rPr b="0" i="0" lang="en" sz="18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Session_3.md</a:t>
            </a: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start reforging your dbt pipeline into well structured project and then use GitLab to publish your work on prod.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5"/>
          <p:cNvSpPr txBox="1"/>
          <p:nvPr>
            <p:ph idx="1" type="body"/>
          </p:nvPr>
        </p:nvSpPr>
        <p:spPr>
          <a:xfrm>
            <a:off x="180000" y="900000"/>
            <a:ext cx="86127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Session 4 </a:t>
            </a:r>
            <a:r>
              <a:rPr lang="en" sz="2600"/>
              <a:t>starts at 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16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:00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5293" y="1056438"/>
            <a:ext cx="2130374" cy="21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platform </a:t>
            </a:r>
            <a:r>
              <a:rPr lang="en">
                <a:solidFill>
                  <a:srgbClr val="1FDC6B"/>
                </a:solidFill>
              </a:rPr>
              <a:t>challenges</a:t>
            </a:r>
            <a:endParaRPr>
              <a:solidFill>
                <a:srgbClr val="1FDC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50" y="2292125"/>
            <a:ext cx="2657575" cy="2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4033450" y="1014188"/>
            <a:ext cx="1930284" cy="10239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Costly licensing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1949575" y="1014188"/>
            <a:ext cx="1930284" cy="10239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Outdated data docs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2960513" y="2038113"/>
            <a:ext cx="1930284" cy="10239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 much engineering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6951825" y="2292125"/>
            <a:ext cx="1930284" cy="10239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Chaotic project structures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5082800" y="1939025"/>
            <a:ext cx="1930284" cy="10239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Vendor lock-in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5657125" y="3290250"/>
            <a:ext cx="1930284" cy="10239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Unreliable data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3542775" y="3108950"/>
            <a:ext cx="1994328" cy="10239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time-to-value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6881200" y="1108338"/>
            <a:ext cx="1930284" cy="10239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flexibility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110950" y="1506575"/>
            <a:ext cx="1784100" cy="1023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Sounds familiar?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6"/>
          <p:cNvSpPr txBox="1"/>
          <p:nvPr>
            <p:ph type="ctrTitle"/>
          </p:nvPr>
        </p:nvSpPr>
        <p:spPr>
          <a:xfrm>
            <a:off x="462425" y="3590050"/>
            <a:ext cx="4938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901" name="Google Shape;901;p86"/>
          <p:cNvSpPr txBox="1"/>
          <p:nvPr>
            <p:ph idx="1" type="subTitle"/>
          </p:nvPr>
        </p:nvSpPr>
        <p:spPr>
          <a:xfrm>
            <a:off x="685800" y="7031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902" name="Google Shape;90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6163" y="975402"/>
            <a:ext cx="2711675" cy="336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7"/>
          <p:cNvSpPr txBox="1"/>
          <p:nvPr>
            <p:ph type="title"/>
          </p:nvPr>
        </p:nvSpPr>
        <p:spPr>
          <a:xfrm>
            <a:off x="93500" y="219325"/>
            <a:ext cx="6932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Let’s summarize</a:t>
            </a:r>
            <a:endParaRPr i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000"/>
          </a:p>
        </p:txBody>
      </p:sp>
      <p:sp>
        <p:nvSpPr>
          <p:cNvPr id="908" name="Google Shape;908;p87"/>
          <p:cNvSpPr/>
          <p:nvPr/>
        </p:nvSpPr>
        <p:spPr>
          <a:xfrm>
            <a:off x="420776" y="114965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 of MDP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9" name="Google Shape;909;p87"/>
          <p:cNvSpPr/>
          <p:nvPr/>
        </p:nvSpPr>
        <p:spPr>
          <a:xfrm>
            <a:off x="3434226" y="114965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 concepts of dbt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87"/>
          <p:cNvSpPr/>
          <p:nvPr/>
        </p:nvSpPr>
        <p:spPr>
          <a:xfrm>
            <a:off x="6447676" y="114965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Created dbt project using MDP environment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1" name="Google Shape;911;p87"/>
          <p:cNvSpPr/>
          <p:nvPr/>
        </p:nvSpPr>
        <p:spPr>
          <a:xfrm>
            <a:off x="420776" y="252125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Created simple data transformation pipeline locally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p87"/>
          <p:cNvSpPr/>
          <p:nvPr/>
        </p:nvSpPr>
        <p:spPr>
          <a:xfrm>
            <a:off x="3434226" y="252125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Applied data quality checks &amp; docs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3" name="Google Shape;913;p87"/>
          <p:cNvSpPr/>
          <p:nvPr/>
        </p:nvSpPr>
        <p:spPr>
          <a:xfrm>
            <a:off x="6447676" y="252125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Refined project structure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87"/>
          <p:cNvSpPr/>
          <p:nvPr/>
        </p:nvSpPr>
        <p:spPr>
          <a:xfrm>
            <a:off x="1927451" y="381665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Published data pipeline to “prod”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87"/>
          <p:cNvSpPr/>
          <p:nvPr/>
        </p:nvSpPr>
        <p:spPr>
          <a:xfrm>
            <a:off x="4940901" y="3816650"/>
            <a:ext cx="2456100" cy="9441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Scheduled run &amp; prepared tables for analysis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6" name="Google Shape;916;p87"/>
          <p:cNvCxnSpPr>
            <a:stCxn id="908" idx="3"/>
            <a:endCxn id="909" idx="1"/>
          </p:cNvCxnSpPr>
          <p:nvPr/>
        </p:nvCxnSpPr>
        <p:spPr>
          <a:xfrm>
            <a:off x="2876876" y="1621700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7" name="Google Shape;917;p87"/>
          <p:cNvCxnSpPr>
            <a:stCxn id="909" idx="3"/>
            <a:endCxn id="910" idx="1"/>
          </p:cNvCxnSpPr>
          <p:nvPr/>
        </p:nvCxnSpPr>
        <p:spPr>
          <a:xfrm>
            <a:off x="5890326" y="1621700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8" name="Google Shape;918;p87"/>
          <p:cNvCxnSpPr>
            <a:stCxn id="910" idx="2"/>
            <a:endCxn id="911" idx="0"/>
          </p:cNvCxnSpPr>
          <p:nvPr/>
        </p:nvCxnSpPr>
        <p:spPr>
          <a:xfrm rot="5400000">
            <a:off x="4448476" y="-706000"/>
            <a:ext cx="427500" cy="602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9" name="Google Shape;919;p87"/>
          <p:cNvCxnSpPr>
            <a:stCxn id="911" idx="3"/>
            <a:endCxn id="912" idx="1"/>
          </p:cNvCxnSpPr>
          <p:nvPr/>
        </p:nvCxnSpPr>
        <p:spPr>
          <a:xfrm>
            <a:off x="2876876" y="2993300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0" name="Google Shape;920;p87"/>
          <p:cNvCxnSpPr>
            <a:stCxn id="912" idx="3"/>
            <a:endCxn id="913" idx="1"/>
          </p:cNvCxnSpPr>
          <p:nvPr/>
        </p:nvCxnSpPr>
        <p:spPr>
          <a:xfrm>
            <a:off x="5890326" y="2993300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1" name="Google Shape;921;p87"/>
          <p:cNvCxnSpPr>
            <a:stCxn id="913" idx="2"/>
            <a:endCxn id="914" idx="0"/>
          </p:cNvCxnSpPr>
          <p:nvPr/>
        </p:nvCxnSpPr>
        <p:spPr>
          <a:xfrm rot="5400000">
            <a:off x="5240026" y="1380950"/>
            <a:ext cx="351300" cy="4520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2" name="Google Shape;922;p87"/>
          <p:cNvCxnSpPr>
            <a:stCxn id="914" idx="3"/>
            <a:endCxn id="915" idx="1"/>
          </p:cNvCxnSpPr>
          <p:nvPr/>
        </p:nvCxnSpPr>
        <p:spPr>
          <a:xfrm>
            <a:off x="4383551" y="4288700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8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928" name="Google Shape;928;p88"/>
          <p:cNvSpPr/>
          <p:nvPr/>
        </p:nvSpPr>
        <p:spPr>
          <a:xfrm>
            <a:off x="750175" y="918500"/>
            <a:ext cx="4803000" cy="17025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i="0" sz="28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9" name="Google Shape;929;p88"/>
          <p:cNvSpPr/>
          <p:nvPr/>
        </p:nvSpPr>
        <p:spPr>
          <a:xfrm>
            <a:off x="775250" y="2887800"/>
            <a:ext cx="4777800" cy="190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Contact us! </a:t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https://getindata.com/estimate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Our blog</a:t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https://getindata.com/blog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Our podcast</a:t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Radio DaTa</a:t>
            </a:r>
            <a:endParaRPr b="0" i="0" sz="15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0" name="Google Shape;930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30650" y="677100"/>
            <a:ext cx="3227680" cy="40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Modern Data Platform manifest (</a:t>
            </a:r>
            <a:r>
              <a:rPr lang="en">
                <a:solidFill>
                  <a:srgbClr val="1FDC6B"/>
                </a:solidFill>
              </a:rPr>
              <a:t>needs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178384" y="4219357"/>
            <a:ext cx="4016700" cy="55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We need to change the way we think about data platform…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4375" y="1404818"/>
            <a:ext cx="2966063" cy="296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/>
          <p:nvPr/>
        </p:nvSpPr>
        <p:spPr>
          <a:xfrm>
            <a:off x="526050" y="1250800"/>
            <a:ext cx="1404300" cy="6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FDC6B"/>
                </a:highlight>
                <a:latin typeface="Arial"/>
                <a:ea typeface="Arial"/>
                <a:cs typeface="Arial"/>
                <a:sym typeface="Arial"/>
              </a:rPr>
              <a:t>Self-service!</a:t>
            </a:r>
            <a:endParaRPr b="1" i="0" sz="1400" u="none" cap="none" strike="noStrike">
              <a:solidFill>
                <a:srgbClr val="FFFFFF"/>
              </a:solidFill>
              <a:highlight>
                <a:srgbClr val="1FDC6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4350075" y="2263475"/>
            <a:ext cx="1404300" cy="6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FDC6B"/>
                </a:highlight>
                <a:latin typeface="Arial"/>
                <a:ea typeface="Arial"/>
                <a:cs typeface="Arial"/>
                <a:sym typeface="Arial"/>
              </a:rPr>
              <a:t>Adaptable!</a:t>
            </a:r>
            <a:endParaRPr b="1" i="0" sz="1400" u="none" cap="none" strike="noStrike">
              <a:solidFill>
                <a:srgbClr val="FFFFFF"/>
              </a:solidFill>
              <a:highlight>
                <a:srgbClr val="1FDC6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678450" y="2239075"/>
            <a:ext cx="1404300" cy="6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FDC6B"/>
                </a:highlight>
                <a:latin typeface="Arial"/>
                <a:ea typeface="Arial"/>
                <a:cs typeface="Arial"/>
                <a:sym typeface="Arial"/>
              </a:rPr>
              <a:t>Low-code transforms!</a:t>
            </a:r>
            <a:endParaRPr b="1" i="0" sz="1400" u="none" cap="none" strike="noStrike">
              <a:solidFill>
                <a:srgbClr val="FFFFFF"/>
              </a:solidFill>
              <a:highlight>
                <a:srgbClr val="1FDC6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2304200" y="1298663"/>
            <a:ext cx="1404300" cy="6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FDC6B"/>
                </a:highlight>
                <a:latin typeface="Arial"/>
                <a:ea typeface="Arial"/>
                <a:cs typeface="Arial"/>
                <a:sym typeface="Arial"/>
              </a:rPr>
              <a:t>Trusted  &amp; documented data!</a:t>
            </a:r>
            <a:endParaRPr b="1" i="0" sz="1400" u="none" cap="none" strike="noStrike">
              <a:solidFill>
                <a:srgbClr val="FFFFFF"/>
              </a:solidFill>
              <a:highlight>
                <a:srgbClr val="1FDC6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1392850" y="3229213"/>
            <a:ext cx="1404300" cy="6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FDC6B"/>
                </a:highlight>
                <a:latin typeface="Arial"/>
                <a:ea typeface="Arial"/>
                <a:cs typeface="Arial"/>
                <a:sym typeface="Arial"/>
              </a:rPr>
              <a:t>Data access security!</a:t>
            </a:r>
            <a:endParaRPr b="1" i="0" sz="1400" u="none" cap="none" strike="noStrike">
              <a:solidFill>
                <a:srgbClr val="FFFFFF"/>
              </a:solidFill>
              <a:highlight>
                <a:srgbClr val="1FDC6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2514263" y="2270050"/>
            <a:ext cx="1404300" cy="6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FDC6B"/>
                </a:highlight>
                <a:latin typeface="Arial"/>
                <a:ea typeface="Arial"/>
                <a:cs typeface="Arial"/>
                <a:sym typeface="Arial"/>
              </a:rPr>
              <a:t>All-in-one workbench!</a:t>
            </a:r>
            <a:endParaRPr b="1" i="0" sz="1400" u="none" cap="none" strike="noStrike">
              <a:solidFill>
                <a:srgbClr val="FFFFFF"/>
              </a:solidFill>
              <a:highlight>
                <a:srgbClr val="1FDC6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4195075" y="1250800"/>
            <a:ext cx="1404300" cy="6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FDC6B"/>
                </a:highlight>
                <a:latin typeface="Arial"/>
                <a:ea typeface="Arial"/>
                <a:cs typeface="Arial"/>
                <a:sym typeface="Arial"/>
              </a:rPr>
              <a:t>Project templates!</a:t>
            </a:r>
            <a:endParaRPr b="1" i="0" sz="1400" u="none" cap="none" strike="noStrike">
              <a:solidFill>
                <a:srgbClr val="FFFFFF"/>
              </a:solidFill>
              <a:highlight>
                <a:srgbClr val="1FDC6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3380725" y="3241400"/>
            <a:ext cx="1404300" cy="6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FDC6B"/>
                </a:highlight>
                <a:latin typeface="Arial"/>
                <a:ea typeface="Arial"/>
                <a:cs typeface="Arial"/>
                <a:sym typeface="Arial"/>
              </a:rPr>
              <a:t>Simple to set up &amp; use!</a:t>
            </a:r>
            <a:endParaRPr b="1" i="0" sz="1400" u="none" cap="none" strike="noStrike">
              <a:solidFill>
                <a:srgbClr val="FFFFFF"/>
              </a:solidFill>
              <a:highlight>
                <a:srgbClr val="1FDC6B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180000" y="180000"/>
            <a:ext cx="7433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is MDP possible? (</a:t>
            </a:r>
            <a:r>
              <a:rPr lang="en">
                <a:solidFill>
                  <a:srgbClr val="1FDC6B"/>
                </a:solidFill>
              </a:rPr>
              <a:t>enablers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134875" y="1154025"/>
            <a:ext cx="4155300" cy="3112800"/>
          </a:xfrm>
          <a:prstGeom prst="roundRect">
            <a:avLst>
              <a:gd fmla="val 9434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1234996" y="1467231"/>
            <a:ext cx="1854000" cy="7989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Cloud DWH 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(e.g. BigQuery)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2311200" y="3363475"/>
            <a:ext cx="1671300" cy="7989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Self-serve BI tools (e.g. Looker)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225100" y="2408763"/>
            <a:ext cx="1854000" cy="7989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Low-code transformation tools (e.g. dbt)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225100" y="3389888"/>
            <a:ext cx="1854000" cy="7593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Modern data catalogs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(e.g. Data Hub)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134875" y="4331400"/>
            <a:ext cx="4155300" cy="50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rgbClr val="1FDC6B">
                <a:alpha val="2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62C3F"/>
                </a:solidFill>
                <a:latin typeface="Montserrat"/>
                <a:ea typeface="Montserrat"/>
                <a:cs typeface="Montserrat"/>
                <a:sym typeface="Montserrat"/>
              </a:rPr>
              <a:t>The technology is already here!</a:t>
            </a:r>
            <a:endParaRPr b="0" i="0" sz="1300" u="none" cap="none" strike="noStrike">
              <a:solidFill>
                <a:srgbClr val="062C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2311200" y="2435150"/>
            <a:ext cx="1671300" cy="7593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integration frameworks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(e.g. Airbyte)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4391650" y="1582300"/>
            <a:ext cx="501000" cy="502800"/>
          </a:xfrm>
          <a:prstGeom prst="mathPlus">
            <a:avLst>
              <a:gd fmla="val 23520" name="adj1"/>
            </a:avLst>
          </a:prstGeom>
          <a:solidFill>
            <a:srgbClr val="1FDC6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4523997" y="2441508"/>
            <a:ext cx="1671300" cy="872400"/>
          </a:xfrm>
          <a:prstGeom prst="roundRect">
            <a:avLst>
              <a:gd fmla="val 16667" name="adj"/>
            </a:avLst>
          </a:prstGeom>
          <a:solidFill>
            <a:srgbClr val="1FDC6B"/>
          </a:solidFill>
          <a:ln cap="flat" cmpd="sng" w="9525">
            <a:solidFill>
              <a:srgbClr val="1FDC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1FDC6B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Architecture, data security &amp; engineering best practices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697" y="1515300"/>
            <a:ext cx="2643902" cy="290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